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323" r:id="rId3"/>
    <p:sldId id="258" r:id="rId4"/>
    <p:sldId id="302" r:id="rId5"/>
    <p:sldId id="316" r:id="rId6"/>
    <p:sldId id="268" r:id="rId7"/>
    <p:sldId id="309" r:id="rId8"/>
    <p:sldId id="269" r:id="rId9"/>
    <p:sldId id="270" r:id="rId10"/>
    <p:sldId id="275" r:id="rId11"/>
    <p:sldId id="277" r:id="rId12"/>
    <p:sldId id="278" r:id="rId13"/>
    <p:sldId id="285" r:id="rId14"/>
    <p:sldId id="314" r:id="rId15"/>
    <p:sldId id="312" r:id="rId16"/>
    <p:sldId id="311" r:id="rId17"/>
    <p:sldId id="282" r:id="rId18"/>
    <p:sldId id="322" r:id="rId19"/>
    <p:sldId id="310" r:id="rId20"/>
    <p:sldId id="315" r:id="rId21"/>
    <p:sldId id="317" r:id="rId22"/>
    <p:sldId id="318" r:id="rId23"/>
    <p:sldId id="303" r:id="rId24"/>
    <p:sldId id="307" r:id="rId25"/>
    <p:sldId id="319" r:id="rId26"/>
    <p:sldId id="320" r:id="rId27"/>
    <p:sldId id="32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ADC8"/>
    <a:srgbClr val="1996CA"/>
    <a:srgbClr val="156082"/>
    <a:srgbClr val="699EA4"/>
    <a:srgbClr val="CCD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9" autoAdjust="0"/>
    <p:restoredTop sz="94603"/>
  </p:normalViewPr>
  <p:slideViewPr>
    <p:cSldViewPr snapToGrid="0">
      <p:cViewPr>
        <p:scale>
          <a:sx n="87" d="100"/>
          <a:sy n="87" d="100"/>
        </p:scale>
        <p:origin x="84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AC213F-FC5C-4AB5-A677-F3B7745A698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193FD1-0EDC-4584-B53B-5410A4EFBF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Motivation: Planets surfaces</a:t>
          </a:r>
        </a:p>
      </dgm:t>
    </dgm:pt>
    <dgm:pt modelId="{FE72AEA8-77E9-4BB5-B464-91267D6548EA}" type="parTrans" cxnId="{62331079-4B0A-4FD5-86AB-B618C1E164D3}">
      <dgm:prSet/>
      <dgm:spPr/>
      <dgm:t>
        <a:bodyPr/>
        <a:lstStyle/>
        <a:p>
          <a:endParaRPr lang="en-US"/>
        </a:p>
      </dgm:t>
    </dgm:pt>
    <dgm:pt modelId="{36CE62CF-A7C1-4B96-B5D4-2891139628C3}" type="sibTrans" cxnId="{62331079-4B0A-4FD5-86AB-B618C1E164D3}">
      <dgm:prSet/>
      <dgm:spPr/>
      <dgm:t>
        <a:bodyPr/>
        <a:lstStyle/>
        <a:p>
          <a:endParaRPr lang="en-US"/>
        </a:p>
      </dgm:t>
    </dgm:pt>
    <dgm:pt modelId="{BEFC2734-D176-43F6-8402-B49C95DE7B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 Problems: Gaps and bias in real data, finished model training on real data</a:t>
          </a:r>
        </a:p>
      </dgm:t>
    </dgm:pt>
    <dgm:pt modelId="{19564C4D-A2B6-499B-AA6E-8A8AA966000F}" type="parTrans" cxnId="{241CDDAA-9F6F-4AC5-9E40-63C490B1E783}">
      <dgm:prSet/>
      <dgm:spPr/>
      <dgm:t>
        <a:bodyPr/>
        <a:lstStyle/>
        <a:p>
          <a:endParaRPr lang="en-US"/>
        </a:p>
      </dgm:t>
    </dgm:pt>
    <dgm:pt modelId="{52030096-5E4D-438A-B25F-28586521EC13}" type="sibTrans" cxnId="{241CDDAA-9F6F-4AC5-9E40-63C490B1E783}">
      <dgm:prSet/>
      <dgm:spPr/>
      <dgm:t>
        <a:bodyPr/>
        <a:lstStyle/>
        <a:p>
          <a:endParaRPr lang="en-US"/>
        </a:p>
      </dgm:t>
    </dgm:pt>
    <dgm:pt modelId="{B7679E30-84CF-423E-A505-76529F6480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Solution: Synthetic data?</a:t>
          </a:r>
        </a:p>
      </dgm:t>
    </dgm:pt>
    <dgm:pt modelId="{8D7AB253-0998-458E-AB90-2C6D304768DA}" type="parTrans" cxnId="{F5F8756F-8AE2-4D79-A37A-D3B4EC35EF84}">
      <dgm:prSet/>
      <dgm:spPr/>
      <dgm:t>
        <a:bodyPr/>
        <a:lstStyle/>
        <a:p>
          <a:endParaRPr lang="en-US"/>
        </a:p>
      </dgm:t>
    </dgm:pt>
    <dgm:pt modelId="{2FF553F0-BF65-4A3C-BC23-CECCCFC85F7A}" type="sibTrans" cxnId="{F5F8756F-8AE2-4D79-A37A-D3B4EC35EF84}">
      <dgm:prSet/>
      <dgm:spPr/>
      <dgm:t>
        <a:bodyPr/>
        <a:lstStyle/>
        <a:p>
          <a:endParaRPr lang="en-US"/>
        </a:p>
      </dgm:t>
    </dgm:pt>
    <dgm:pt modelId="{CCFE0AC4-79EE-46C6-B845-C39571E59F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Conclusion: Data is currency in machine learning -&gt; Data Quality assessment important</a:t>
          </a:r>
        </a:p>
      </dgm:t>
    </dgm:pt>
    <dgm:pt modelId="{F785BA28-813F-45F4-A917-7BDA8D4A8EC7}" type="parTrans" cxnId="{9097B1EE-9C2A-4425-BA39-F3949929669D}">
      <dgm:prSet/>
      <dgm:spPr/>
      <dgm:t>
        <a:bodyPr/>
        <a:lstStyle/>
        <a:p>
          <a:endParaRPr lang="en-US"/>
        </a:p>
      </dgm:t>
    </dgm:pt>
    <dgm:pt modelId="{90FC4299-50D2-46B1-B4E9-4BE5B5A90F2F}" type="sibTrans" cxnId="{9097B1EE-9C2A-4425-BA39-F3949929669D}">
      <dgm:prSet/>
      <dgm:spPr/>
      <dgm:t>
        <a:bodyPr/>
        <a:lstStyle/>
        <a:p>
          <a:endParaRPr lang="en-US"/>
        </a:p>
      </dgm:t>
    </dgm:pt>
    <dgm:pt modelId="{224A1D67-6ECA-4123-A750-16EA0DE99A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noProof="0" dirty="0"/>
            <a:t>Rover landing and navigation</a:t>
          </a:r>
        </a:p>
      </dgm:t>
    </dgm:pt>
    <dgm:pt modelId="{35D36C6B-D14D-44C6-AAB9-84BAA649BD41}" type="parTrans" cxnId="{8892627D-F068-425A-8B32-8D89A5806CE1}">
      <dgm:prSet/>
      <dgm:spPr/>
      <dgm:t>
        <a:bodyPr/>
        <a:lstStyle/>
        <a:p>
          <a:endParaRPr lang="en-US"/>
        </a:p>
      </dgm:t>
    </dgm:pt>
    <dgm:pt modelId="{B7846E9A-F414-4155-9365-0C6A7B223CEE}" type="sibTrans" cxnId="{8892627D-F068-425A-8B32-8D89A5806CE1}">
      <dgm:prSet/>
      <dgm:spPr/>
      <dgm:t>
        <a:bodyPr/>
        <a:lstStyle/>
        <a:p>
          <a:endParaRPr lang="en-US"/>
        </a:p>
      </dgm:t>
    </dgm:pt>
    <dgm:pt modelId="{C27F0F12-BA56-4342-B789-32E4254DBE9B}" type="pres">
      <dgm:prSet presAssocID="{97AC213F-FC5C-4AB5-A677-F3B7745A6986}" presName="root" presStyleCnt="0">
        <dgm:presLayoutVars>
          <dgm:dir/>
          <dgm:resizeHandles val="exact"/>
        </dgm:presLayoutVars>
      </dgm:prSet>
      <dgm:spPr/>
    </dgm:pt>
    <dgm:pt modelId="{6C4E702E-AD22-4D14-B937-80A5FEA2EF40}" type="pres">
      <dgm:prSet presAssocID="{93193FD1-0EDC-4584-B53B-5410A4EFBF59}" presName="compNode" presStyleCnt="0"/>
      <dgm:spPr/>
    </dgm:pt>
    <dgm:pt modelId="{3950B70D-6B66-4F91-82A0-001B10F6FEA7}" type="pres">
      <dgm:prSet presAssocID="{93193FD1-0EDC-4584-B53B-5410A4EFBF59}" presName="bgRect" presStyleLbl="bgShp" presStyleIdx="0" presStyleCnt="4"/>
      <dgm:spPr>
        <a:solidFill>
          <a:srgbClr val="79ADC8"/>
        </a:solidFill>
      </dgm:spPr>
    </dgm:pt>
    <dgm:pt modelId="{BEF830C9-10F0-4AF4-89FC-22A02438A436}" type="pres">
      <dgm:prSet presAssocID="{93193FD1-0EDC-4584-B53B-5410A4EFBF59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BC96F27-EA4D-4E41-8E54-E2E86A99C5FC}" type="pres">
      <dgm:prSet presAssocID="{93193FD1-0EDC-4584-B53B-5410A4EFBF59}" presName="spaceRect" presStyleCnt="0"/>
      <dgm:spPr/>
    </dgm:pt>
    <dgm:pt modelId="{2EF7CB70-68C3-4B65-903A-CD7B30C6A7D3}" type="pres">
      <dgm:prSet presAssocID="{93193FD1-0EDC-4584-B53B-5410A4EFBF59}" presName="parTx" presStyleLbl="revTx" presStyleIdx="0" presStyleCnt="5">
        <dgm:presLayoutVars>
          <dgm:chMax val="0"/>
          <dgm:chPref val="0"/>
        </dgm:presLayoutVars>
      </dgm:prSet>
      <dgm:spPr/>
    </dgm:pt>
    <dgm:pt modelId="{EAC852DA-7263-4A69-8B32-70BE818D0295}" type="pres">
      <dgm:prSet presAssocID="{36CE62CF-A7C1-4B96-B5D4-2891139628C3}" presName="sibTrans" presStyleCnt="0"/>
      <dgm:spPr/>
    </dgm:pt>
    <dgm:pt modelId="{E0970933-200A-4581-B27A-3AD32F647CA9}" type="pres">
      <dgm:prSet presAssocID="{BEFC2734-D176-43F6-8402-B49C95DE7B3E}" presName="compNode" presStyleCnt="0"/>
      <dgm:spPr/>
    </dgm:pt>
    <dgm:pt modelId="{BE3F7ACA-111F-486A-A65A-BDDBAB44E942}" type="pres">
      <dgm:prSet presAssocID="{BEFC2734-D176-43F6-8402-B49C95DE7B3E}" presName="bgRect" presStyleLbl="bgShp" presStyleIdx="1" presStyleCnt="4"/>
      <dgm:spPr>
        <a:solidFill>
          <a:srgbClr val="79ADC8"/>
        </a:solidFill>
      </dgm:spPr>
    </dgm:pt>
    <dgm:pt modelId="{FB0EF8B0-C6F5-4255-A2DA-5FDFB6875432}" type="pres">
      <dgm:prSet presAssocID="{BEFC2734-D176-43F6-8402-B49C95DE7B3E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17AE6A89-65BE-45CE-A6E0-0481FBB922A5}" type="pres">
      <dgm:prSet presAssocID="{BEFC2734-D176-43F6-8402-B49C95DE7B3E}" presName="spaceRect" presStyleCnt="0"/>
      <dgm:spPr/>
    </dgm:pt>
    <dgm:pt modelId="{7CBF2B14-5074-40B7-A3D8-F4FB5D267B24}" type="pres">
      <dgm:prSet presAssocID="{BEFC2734-D176-43F6-8402-B49C95DE7B3E}" presName="parTx" presStyleLbl="revTx" presStyleIdx="1" presStyleCnt="5">
        <dgm:presLayoutVars>
          <dgm:chMax val="0"/>
          <dgm:chPref val="0"/>
        </dgm:presLayoutVars>
      </dgm:prSet>
      <dgm:spPr/>
    </dgm:pt>
    <dgm:pt modelId="{990FBBEC-EA54-447F-9F05-2D44AF02E3F8}" type="pres">
      <dgm:prSet presAssocID="{52030096-5E4D-438A-B25F-28586521EC13}" presName="sibTrans" presStyleCnt="0"/>
      <dgm:spPr/>
    </dgm:pt>
    <dgm:pt modelId="{B920C14D-607A-4084-BDBC-EB4C091CB9ED}" type="pres">
      <dgm:prSet presAssocID="{B7679E30-84CF-423E-A505-76529F64807E}" presName="compNode" presStyleCnt="0"/>
      <dgm:spPr/>
    </dgm:pt>
    <dgm:pt modelId="{31C12C1A-C05F-43D1-8C5A-39809A17BF7D}" type="pres">
      <dgm:prSet presAssocID="{B7679E30-84CF-423E-A505-76529F64807E}" presName="bgRect" presStyleLbl="bgShp" presStyleIdx="2" presStyleCnt="4"/>
      <dgm:spPr>
        <a:solidFill>
          <a:srgbClr val="79ADC8"/>
        </a:solidFill>
      </dgm:spPr>
    </dgm:pt>
    <dgm:pt modelId="{18A624F0-E476-4F65-86A9-1D95488BFFD3}" type="pres">
      <dgm:prSet presAssocID="{B7679E30-84CF-423E-A505-76529F64807E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4257DDD1-F8A8-4F21-85A0-D0E1B8914BC1}" type="pres">
      <dgm:prSet presAssocID="{B7679E30-84CF-423E-A505-76529F64807E}" presName="spaceRect" presStyleCnt="0"/>
      <dgm:spPr/>
    </dgm:pt>
    <dgm:pt modelId="{AAA71C8A-04BD-4548-A962-875FE57C45EC}" type="pres">
      <dgm:prSet presAssocID="{B7679E30-84CF-423E-A505-76529F64807E}" presName="parTx" presStyleLbl="revTx" presStyleIdx="2" presStyleCnt="5">
        <dgm:presLayoutVars>
          <dgm:chMax val="0"/>
          <dgm:chPref val="0"/>
        </dgm:presLayoutVars>
      </dgm:prSet>
      <dgm:spPr/>
    </dgm:pt>
    <dgm:pt modelId="{6E5848C6-A63F-4B61-8D0C-627343EF6F67}" type="pres">
      <dgm:prSet presAssocID="{2FF553F0-BF65-4A3C-BC23-CECCCFC85F7A}" presName="sibTrans" presStyleCnt="0"/>
      <dgm:spPr/>
    </dgm:pt>
    <dgm:pt modelId="{584A372B-72E1-4373-8AE9-E54D80F45E94}" type="pres">
      <dgm:prSet presAssocID="{CCFE0AC4-79EE-46C6-B845-C39571E59FFA}" presName="compNode" presStyleCnt="0"/>
      <dgm:spPr/>
    </dgm:pt>
    <dgm:pt modelId="{C2AA3591-28E1-434D-87EB-D5D22E1B5272}" type="pres">
      <dgm:prSet presAssocID="{CCFE0AC4-79EE-46C6-B845-C39571E59FFA}" presName="bgRect" presStyleLbl="bgShp" presStyleIdx="3" presStyleCnt="4"/>
      <dgm:spPr>
        <a:solidFill>
          <a:srgbClr val="79ADC8"/>
        </a:solidFill>
      </dgm:spPr>
    </dgm:pt>
    <dgm:pt modelId="{9315F785-EB55-4920-909E-9C4B7FBE251A}" type="pres">
      <dgm:prSet presAssocID="{CCFE0AC4-79EE-46C6-B845-C39571E59FFA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23D95282-72D5-4A99-ADA3-C2460B22F719}" type="pres">
      <dgm:prSet presAssocID="{CCFE0AC4-79EE-46C6-B845-C39571E59FFA}" presName="spaceRect" presStyleCnt="0"/>
      <dgm:spPr/>
    </dgm:pt>
    <dgm:pt modelId="{EDF0C5A1-7FBE-4346-AE54-803B238F27E3}" type="pres">
      <dgm:prSet presAssocID="{CCFE0AC4-79EE-46C6-B845-C39571E59FFA}" presName="parTx" presStyleLbl="revTx" presStyleIdx="3" presStyleCnt="5" custScaleX="141762" custLinFactNeighborX="19532" custLinFactNeighborY="-1074">
        <dgm:presLayoutVars>
          <dgm:chMax val="0"/>
          <dgm:chPref val="0"/>
        </dgm:presLayoutVars>
      </dgm:prSet>
      <dgm:spPr/>
    </dgm:pt>
    <dgm:pt modelId="{5C381724-F4A4-4A4B-B66E-504F59347F5D}" type="pres">
      <dgm:prSet presAssocID="{CCFE0AC4-79EE-46C6-B845-C39571E59FFA}" presName="desTx" presStyleLbl="revTx" presStyleIdx="4" presStyleCnt="5" custLinFactY="-178151" custLinFactNeighborX="0" custLinFactNeighborY="-200000">
        <dgm:presLayoutVars/>
      </dgm:prSet>
      <dgm:spPr/>
    </dgm:pt>
  </dgm:ptLst>
  <dgm:cxnLst>
    <dgm:cxn modelId="{FDF21924-5050-4F10-9517-FFC4FAF41D60}" type="presOf" srcId="{B7679E30-84CF-423E-A505-76529F64807E}" destId="{AAA71C8A-04BD-4548-A962-875FE57C45EC}" srcOrd="0" destOrd="0" presId="urn:microsoft.com/office/officeart/2018/2/layout/IconVerticalSolidList"/>
    <dgm:cxn modelId="{F5F8756F-8AE2-4D79-A37A-D3B4EC35EF84}" srcId="{97AC213F-FC5C-4AB5-A677-F3B7745A6986}" destId="{B7679E30-84CF-423E-A505-76529F64807E}" srcOrd="2" destOrd="0" parTransId="{8D7AB253-0998-458E-AB90-2C6D304768DA}" sibTransId="{2FF553F0-BF65-4A3C-BC23-CECCCFC85F7A}"/>
    <dgm:cxn modelId="{62331079-4B0A-4FD5-86AB-B618C1E164D3}" srcId="{97AC213F-FC5C-4AB5-A677-F3B7745A6986}" destId="{93193FD1-0EDC-4584-B53B-5410A4EFBF59}" srcOrd="0" destOrd="0" parTransId="{FE72AEA8-77E9-4BB5-B464-91267D6548EA}" sibTransId="{36CE62CF-A7C1-4B96-B5D4-2891139628C3}"/>
    <dgm:cxn modelId="{8892627D-F068-425A-8B32-8D89A5806CE1}" srcId="{CCFE0AC4-79EE-46C6-B845-C39571E59FFA}" destId="{224A1D67-6ECA-4123-A750-16EA0DE99A22}" srcOrd="0" destOrd="0" parTransId="{35D36C6B-D14D-44C6-AAB9-84BAA649BD41}" sibTransId="{B7846E9A-F414-4155-9365-0C6A7B223CEE}"/>
    <dgm:cxn modelId="{919F8492-79E6-4228-B3FF-DDB6B30F9A9E}" type="presOf" srcId="{97AC213F-FC5C-4AB5-A677-F3B7745A6986}" destId="{C27F0F12-BA56-4342-B789-32E4254DBE9B}" srcOrd="0" destOrd="0" presId="urn:microsoft.com/office/officeart/2018/2/layout/IconVerticalSolidList"/>
    <dgm:cxn modelId="{241CDDAA-9F6F-4AC5-9E40-63C490B1E783}" srcId="{97AC213F-FC5C-4AB5-A677-F3B7745A6986}" destId="{BEFC2734-D176-43F6-8402-B49C95DE7B3E}" srcOrd="1" destOrd="0" parTransId="{19564C4D-A2B6-499B-AA6E-8A8AA966000F}" sibTransId="{52030096-5E4D-438A-B25F-28586521EC13}"/>
    <dgm:cxn modelId="{16F02EBC-2478-446B-B06D-B9F5DF748497}" type="presOf" srcId="{BEFC2734-D176-43F6-8402-B49C95DE7B3E}" destId="{7CBF2B14-5074-40B7-A3D8-F4FB5D267B24}" srcOrd="0" destOrd="0" presId="urn:microsoft.com/office/officeart/2018/2/layout/IconVerticalSolidList"/>
    <dgm:cxn modelId="{3CBF00C8-DB64-44FC-9E9F-63B02BE43397}" type="presOf" srcId="{93193FD1-0EDC-4584-B53B-5410A4EFBF59}" destId="{2EF7CB70-68C3-4B65-903A-CD7B30C6A7D3}" srcOrd="0" destOrd="0" presId="urn:microsoft.com/office/officeart/2018/2/layout/IconVerticalSolidList"/>
    <dgm:cxn modelId="{D1F493C9-2A06-4CC8-A90E-EEE8B8192200}" type="presOf" srcId="{224A1D67-6ECA-4123-A750-16EA0DE99A22}" destId="{5C381724-F4A4-4A4B-B66E-504F59347F5D}" srcOrd="0" destOrd="0" presId="urn:microsoft.com/office/officeart/2018/2/layout/IconVerticalSolidList"/>
    <dgm:cxn modelId="{F1E4A2D8-F63A-48B1-B656-C303A19B11EB}" type="presOf" srcId="{CCFE0AC4-79EE-46C6-B845-C39571E59FFA}" destId="{EDF0C5A1-7FBE-4346-AE54-803B238F27E3}" srcOrd="0" destOrd="0" presId="urn:microsoft.com/office/officeart/2018/2/layout/IconVerticalSolidList"/>
    <dgm:cxn modelId="{9097B1EE-9C2A-4425-BA39-F3949929669D}" srcId="{97AC213F-FC5C-4AB5-A677-F3B7745A6986}" destId="{CCFE0AC4-79EE-46C6-B845-C39571E59FFA}" srcOrd="3" destOrd="0" parTransId="{F785BA28-813F-45F4-A917-7BDA8D4A8EC7}" sibTransId="{90FC4299-50D2-46B1-B4E9-4BE5B5A90F2F}"/>
    <dgm:cxn modelId="{61DABF57-7EB5-46A9-AF24-20E4E497852A}" type="presParOf" srcId="{C27F0F12-BA56-4342-B789-32E4254DBE9B}" destId="{6C4E702E-AD22-4D14-B937-80A5FEA2EF40}" srcOrd="0" destOrd="0" presId="urn:microsoft.com/office/officeart/2018/2/layout/IconVerticalSolidList"/>
    <dgm:cxn modelId="{D7B52694-E5FD-4AF6-93B7-C8096195E0CC}" type="presParOf" srcId="{6C4E702E-AD22-4D14-B937-80A5FEA2EF40}" destId="{3950B70D-6B66-4F91-82A0-001B10F6FEA7}" srcOrd="0" destOrd="0" presId="urn:microsoft.com/office/officeart/2018/2/layout/IconVerticalSolidList"/>
    <dgm:cxn modelId="{4EE7614E-54E4-462A-AD90-C00679477D00}" type="presParOf" srcId="{6C4E702E-AD22-4D14-B937-80A5FEA2EF40}" destId="{BEF830C9-10F0-4AF4-89FC-22A02438A436}" srcOrd="1" destOrd="0" presId="urn:microsoft.com/office/officeart/2018/2/layout/IconVerticalSolidList"/>
    <dgm:cxn modelId="{95C17B74-0FEC-4FE5-9A31-FE26A5F572DD}" type="presParOf" srcId="{6C4E702E-AD22-4D14-B937-80A5FEA2EF40}" destId="{0BC96F27-EA4D-4E41-8E54-E2E86A99C5FC}" srcOrd="2" destOrd="0" presId="urn:microsoft.com/office/officeart/2018/2/layout/IconVerticalSolidList"/>
    <dgm:cxn modelId="{4C148F57-B7C0-464D-8BE3-4FA69443418A}" type="presParOf" srcId="{6C4E702E-AD22-4D14-B937-80A5FEA2EF40}" destId="{2EF7CB70-68C3-4B65-903A-CD7B30C6A7D3}" srcOrd="3" destOrd="0" presId="urn:microsoft.com/office/officeart/2018/2/layout/IconVerticalSolidList"/>
    <dgm:cxn modelId="{53E46B87-088C-4BA7-BB7F-4F911CFCCFFD}" type="presParOf" srcId="{C27F0F12-BA56-4342-B789-32E4254DBE9B}" destId="{EAC852DA-7263-4A69-8B32-70BE818D0295}" srcOrd="1" destOrd="0" presId="urn:microsoft.com/office/officeart/2018/2/layout/IconVerticalSolidList"/>
    <dgm:cxn modelId="{747E3801-10E4-43EE-9F1F-6E2DAADC68C1}" type="presParOf" srcId="{C27F0F12-BA56-4342-B789-32E4254DBE9B}" destId="{E0970933-200A-4581-B27A-3AD32F647CA9}" srcOrd="2" destOrd="0" presId="urn:microsoft.com/office/officeart/2018/2/layout/IconVerticalSolidList"/>
    <dgm:cxn modelId="{587F39B2-5166-4D8B-8EA2-6D1C58963FF6}" type="presParOf" srcId="{E0970933-200A-4581-B27A-3AD32F647CA9}" destId="{BE3F7ACA-111F-486A-A65A-BDDBAB44E942}" srcOrd="0" destOrd="0" presId="urn:microsoft.com/office/officeart/2018/2/layout/IconVerticalSolidList"/>
    <dgm:cxn modelId="{1C89BAD3-AEF4-4475-B0A3-655FC34F0E19}" type="presParOf" srcId="{E0970933-200A-4581-B27A-3AD32F647CA9}" destId="{FB0EF8B0-C6F5-4255-A2DA-5FDFB6875432}" srcOrd="1" destOrd="0" presId="urn:microsoft.com/office/officeart/2018/2/layout/IconVerticalSolidList"/>
    <dgm:cxn modelId="{313084E9-28B1-40F1-B2D4-F6D0E69F2063}" type="presParOf" srcId="{E0970933-200A-4581-B27A-3AD32F647CA9}" destId="{17AE6A89-65BE-45CE-A6E0-0481FBB922A5}" srcOrd="2" destOrd="0" presId="urn:microsoft.com/office/officeart/2018/2/layout/IconVerticalSolidList"/>
    <dgm:cxn modelId="{0123F8F6-D2B8-4F15-9A84-03ADEA8FCD89}" type="presParOf" srcId="{E0970933-200A-4581-B27A-3AD32F647CA9}" destId="{7CBF2B14-5074-40B7-A3D8-F4FB5D267B24}" srcOrd="3" destOrd="0" presId="urn:microsoft.com/office/officeart/2018/2/layout/IconVerticalSolidList"/>
    <dgm:cxn modelId="{18C7EF0F-D450-4039-98FA-8EE25F6CD80D}" type="presParOf" srcId="{C27F0F12-BA56-4342-B789-32E4254DBE9B}" destId="{990FBBEC-EA54-447F-9F05-2D44AF02E3F8}" srcOrd="3" destOrd="0" presId="urn:microsoft.com/office/officeart/2018/2/layout/IconVerticalSolidList"/>
    <dgm:cxn modelId="{7EE4E033-3D23-4E09-894A-FE4E7BD04B83}" type="presParOf" srcId="{C27F0F12-BA56-4342-B789-32E4254DBE9B}" destId="{B920C14D-607A-4084-BDBC-EB4C091CB9ED}" srcOrd="4" destOrd="0" presId="urn:microsoft.com/office/officeart/2018/2/layout/IconVerticalSolidList"/>
    <dgm:cxn modelId="{C10CD0E4-574E-4872-A7B6-9EA9D8B4F79A}" type="presParOf" srcId="{B920C14D-607A-4084-BDBC-EB4C091CB9ED}" destId="{31C12C1A-C05F-43D1-8C5A-39809A17BF7D}" srcOrd="0" destOrd="0" presId="urn:microsoft.com/office/officeart/2018/2/layout/IconVerticalSolidList"/>
    <dgm:cxn modelId="{0FB6BE6A-AC8F-4CE1-BA75-302B039989D0}" type="presParOf" srcId="{B920C14D-607A-4084-BDBC-EB4C091CB9ED}" destId="{18A624F0-E476-4F65-86A9-1D95488BFFD3}" srcOrd="1" destOrd="0" presId="urn:microsoft.com/office/officeart/2018/2/layout/IconVerticalSolidList"/>
    <dgm:cxn modelId="{51B370DF-5FBA-4350-A349-E880C1B3BD44}" type="presParOf" srcId="{B920C14D-607A-4084-BDBC-EB4C091CB9ED}" destId="{4257DDD1-F8A8-4F21-85A0-D0E1B8914BC1}" srcOrd="2" destOrd="0" presId="urn:microsoft.com/office/officeart/2018/2/layout/IconVerticalSolidList"/>
    <dgm:cxn modelId="{DE4B0F09-3340-4A86-AA7D-8AB3520F2DD0}" type="presParOf" srcId="{B920C14D-607A-4084-BDBC-EB4C091CB9ED}" destId="{AAA71C8A-04BD-4548-A962-875FE57C45EC}" srcOrd="3" destOrd="0" presId="urn:microsoft.com/office/officeart/2018/2/layout/IconVerticalSolidList"/>
    <dgm:cxn modelId="{46E4F9A9-9A85-4F47-ACCD-75F3F6BFCB8B}" type="presParOf" srcId="{C27F0F12-BA56-4342-B789-32E4254DBE9B}" destId="{6E5848C6-A63F-4B61-8D0C-627343EF6F67}" srcOrd="5" destOrd="0" presId="urn:microsoft.com/office/officeart/2018/2/layout/IconVerticalSolidList"/>
    <dgm:cxn modelId="{AD23113B-9C24-4CC2-9353-CC47171A58CD}" type="presParOf" srcId="{C27F0F12-BA56-4342-B789-32E4254DBE9B}" destId="{584A372B-72E1-4373-8AE9-E54D80F45E94}" srcOrd="6" destOrd="0" presId="urn:microsoft.com/office/officeart/2018/2/layout/IconVerticalSolidList"/>
    <dgm:cxn modelId="{5187E503-53DF-4248-A017-B90F26B5ABB2}" type="presParOf" srcId="{584A372B-72E1-4373-8AE9-E54D80F45E94}" destId="{C2AA3591-28E1-434D-87EB-D5D22E1B5272}" srcOrd="0" destOrd="0" presId="urn:microsoft.com/office/officeart/2018/2/layout/IconVerticalSolidList"/>
    <dgm:cxn modelId="{909FF7FF-51D3-4E13-A08D-0D9863AEBB55}" type="presParOf" srcId="{584A372B-72E1-4373-8AE9-E54D80F45E94}" destId="{9315F785-EB55-4920-909E-9C4B7FBE251A}" srcOrd="1" destOrd="0" presId="urn:microsoft.com/office/officeart/2018/2/layout/IconVerticalSolidList"/>
    <dgm:cxn modelId="{5474AB04-21C1-4BE2-AACE-255170E466EE}" type="presParOf" srcId="{584A372B-72E1-4373-8AE9-E54D80F45E94}" destId="{23D95282-72D5-4A99-ADA3-C2460B22F719}" srcOrd="2" destOrd="0" presId="urn:microsoft.com/office/officeart/2018/2/layout/IconVerticalSolidList"/>
    <dgm:cxn modelId="{88A77109-E2F4-4A11-A520-4DECD6FA0C3C}" type="presParOf" srcId="{584A372B-72E1-4373-8AE9-E54D80F45E94}" destId="{EDF0C5A1-7FBE-4346-AE54-803B238F27E3}" srcOrd="3" destOrd="0" presId="urn:microsoft.com/office/officeart/2018/2/layout/IconVerticalSolidList"/>
    <dgm:cxn modelId="{DD4AE963-7922-4CEC-AB0C-B5A6AFF52AF1}" type="presParOf" srcId="{584A372B-72E1-4373-8AE9-E54D80F45E94}" destId="{5C381724-F4A4-4A4B-B66E-504F59347F5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20344C-9403-439D-9C61-D78D86C4820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56E8E9-3483-4933-8E29-496BA55CD20D}">
      <dgm:prSet/>
      <dgm:spPr>
        <a:solidFill>
          <a:srgbClr val="79ADC8"/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1. Distribution based metrics</a:t>
          </a:r>
          <a:endParaRPr lang="en-US" dirty="0">
            <a:solidFill>
              <a:schemeClr val="tx1"/>
            </a:solidFill>
          </a:endParaRPr>
        </a:p>
      </dgm:t>
    </dgm:pt>
    <dgm:pt modelId="{72CB3E1C-37C4-49C5-A674-93A0AA7CC4F8}" type="parTrans" cxnId="{7394FDF5-7399-4665-ACEF-E2F585B608AB}">
      <dgm:prSet/>
      <dgm:spPr/>
      <dgm:t>
        <a:bodyPr/>
        <a:lstStyle/>
        <a:p>
          <a:endParaRPr lang="en-US"/>
        </a:p>
      </dgm:t>
    </dgm:pt>
    <dgm:pt modelId="{931423A9-E71A-4859-8E9A-3F201AE0E5B2}" type="sibTrans" cxnId="{7394FDF5-7399-4665-ACEF-E2F585B608AB}">
      <dgm:prSet/>
      <dgm:spPr/>
      <dgm:t>
        <a:bodyPr/>
        <a:lstStyle/>
        <a:p>
          <a:endParaRPr lang="en-US"/>
        </a:p>
      </dgm:t>
    </dgm:pt>
    <dgm:pt modelId="{D25FFCE8-0B0F-4433-8710-0764DDE0AB14}">
      <dgm:prSet/>
      <dgm:spPr>
        <a:solidFill>
          <a:srgbClr val="79ADC8"/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2. Pairwise image similarity metrics</a:t>
          </a:r>
          <a:endParaRPr lang="en-US" dirty="0">
            <a:solidFill>
              <a:schemeClr val="tx1"/>
            </a:solidFill>
          </a:endParaRPr>
        </a:p>
      </dgm:t>
    </dgm:pt>
    <dgm:pt modelId="{6F14D57C-21B1-4866-9D5A-87111EF0DB8E}" type="parTrans" cxnId="{5453CA2A-4CFE-4ABE-B0F0-06460BC5717C}">
      <dgm:prSet/>
      <dgm:spPr/>
      <dgm:t>
        <a:bodyPr/>
        <a:lstStyle/>
        <a:p>
          <a:endParaRPr lang="en-US"/>
        </a:p>
      </dgm:t>
    </dgm:pt>
    <dgm:pt modelId="{6ECC1A0D-9B09-4D1A-8965-D4B1F0A8D57E}" type="sibTrans" cxnId="{5453CA2A-4CFE-4ABE-B0F0-06460BC5717C}">
      <dgm:prSet/>
      <dgm:spPr/>
      <dgm:t>
        <a:bodyPr/>
        <a:lstStyle/>
        <a:p>
          <a:endParaRPr lang="en-US"/>
        </a:p>
      </dgm:t>
    </dgm:pt>
    <dgm:pt modelId="{A057F6A0-F8A8-45CA-BE94-4FED0E034E34}">
      <dgm:prSet/>
      <dgm:spPr>
        <a:solidFill>
          <a:srgbClr val="79ADC8"/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3. Visualization techniques and qualitative feature space analysis</a:t>
          </a:r>
          <a:endParaRPr lang="en-US" dirty="0">
            <a:solidFill>
              <a:schemeClr val="tx1"/>
            </a:solidFill>
          </a:endParaRPr>
        </a:p>
      </dgm:t>
    </dgm:pt>
    <dgm:pt modelId="{F1AF9F4F-6096-4554-971F-290AAAAD39B5}" type="parTrans" cxnId="{15F77029-130B-4D25-AA91-F7F337B1CB62}">
      <dgm:prSet/>
      <dgm:spPr/>
      <dgm:t>
        <a:bodyPr/>
        <a:lstStyle/>
        <a:p>
          <a:endParaRPr lang="en-US"/>
        </a:p>
      </dgm:t>
    </dgm:pt>
    <dgm:pt modelId="{BBF67850-7958-4DF1-9AC7-EB858AF45AAF}" type="sibTrans" cxnId="{15F77029-130B-4D25-AA91-F7F337B1CB62}">
      <dgm:prSet/>
      <dgm:spPr/>
      <dgm:t>
        <a:bodyPr/>
        <a:lstStyle/>
        <a:p>
          <a:endParaRPr lang="en-US"/>
        </a:p>
      </dgm:t>
    </dgm:pt>
    <dgm:pt modelId="{6B85B3E6-CA19-4DFC-BD46-11E35ED8A8BD}" type="pres">
      <dgm:prSet presAssocID="{B420344C-9403-439D-9C61-D78D86C4820D}" presName="linear" presStyleCnt="0">
        <dgm:presLayoutVars>
          <dgm:animLvl val="lvl"/>
          <dgm:resizeHandles val="exact"/>
        </dgm:presLayoutVars>
      </dgm:prSet>
      <dgm:spPr/>
    </dgm:pt>
    <dgm:pt modelId="{D8C607D9-22CD-453C-808A-4FDE82148693}" type="pres">
      <dgm:prSet presAssocID="{F556E8E9-3483-4933-8E29-496BA55CD20D}" presName="parentText" presStyleLbl="node1" presStyleIdx="0" presStyleCnt="3" custLinFactY="-26884" custLinFactNeighborX="-6" custLinFactNeighborY="-100000">
        <dgm:presLayoutVars>
          <dgm:chMax val="0"/>
          <dgm:bulletEnabled val="1"/>
        </dgm:presLayoutVars>
      </dgm:prSet>
      <dgm:spPr/>
    </dgm:pt>
    <dgm:pt modelId="{23201D60-F81A-4269-BD93-98E4B1036769}" type="pres">
      <dgm:prSet presAssocID="{931423A9-E71A-4859-8E9A-3F201AE0E5B2}" presName="spacer" presStyleCnt="0"/>
      <dgm:spPr/>
    </dgm:pt>
    <dgm:pt modelId="{D96F04A9-DC7C-4FB0-A0D5-6DABEFC90C02}" type="pres">
      <dgm:prSet presAssocID="{D25FFCE8-0B0F-4433-8710-0764DDE0AB1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E9E097-F0EE-4B86-AFA8-C0E7E8F3A0C3}" type="pres">
      <dgm:prSet presAssocID="{6ECC1A0D-9B09-4D1A-8965-D4B1F0A8D57E}" presName="spacer" presStyleCnt="0"/>
      <dgm:spPr/>
    </dgm:pt>
    <dgm:pt modelId="{32C86F7D-8636-4005-9A57-0A50F40277CA}" type="pres">
      <dgm:prSet presAssocID="{A057F6A0-F8A8-45CA-BE94-4FED0E034E34}" presName="parentText" presStyleLbl="node1" presStyleIdx="2" presStyleCnt="3" custLinFactY="28778" custLinFactNeighborX="-6" custLinFactNeighborY="100000">
        <dgm:presLayoutVars>
          <dgm:chMax val="0"/>
          <dgm:bulletEnabled val="1"/>
        </dgm:presLayoutVars>
      </dgm:prSet>
      <dgm:spPr/>
    </dgm:pt>
  </dgm:ptLst>
  <dgm:cxnLst>
    <dgm:cxn modelId="{016F1A0F-F83D-4285-AF25-B5B97D53D90F}" type="presOf" srcId="{D25FFCE8-0B0F-4433-8710-0764DDE0AB14}" destId="{D96F04A9-DC7C-4FB0-A0D5-6DABEFC90C02}" srcOrd="0" destOrd="0" presId="urn:microsoft.com/office/officeart/2005/8/layout/vList2"/>
    <dgm:cxn modelId="{15F77029-130B-4D25-AA91-F7F337B1CB62}" srcId="{B420344C-9403-439D-9C61-D78D86C4820D}" destId="{A057F6A0-F8A8-45CA-BE94-4FED0E034E34}" srcOrd="2" destOrd="0" parTransId="{F1AF9F4F-6096-4554-971F-290AAAAD39B5}" sibTransId="{BBF67850-7958-4DF1-9AC7-EB858AF45AAF}"/>
    <dgm:cxn modelId="{5453CA2A-4CFE-4ABE-B0F0-06460BC5717C}" srcId="{B420344C-9403-439D-9C61-D78D86C4820D}" destId="{D25FFCE8-0B0F-4433-8710-0764DDE0AB14}" srcOrd="1" destOrd="0" parTransId="{6F14D57C-21B1-4866-9D5A-87111EF0DB8E}" sibTransId="{6ECC1A0D-9B09-4D1A-8965-D4B1F0A8D57E}"/>
    <dgm:cxn modelId="{E1B5D174-F6A9-453F-8D4C-F2487509C407}" type="presOf" srcId="{A057F6A0-F8A8-45CA-BE94-4FED0E034E34}" destId="{32C86F7D-8636-4005-9A57-0A50F40277CA}" srcOrd="0" destOrd="0" presId="urn:microsoft.com/office/officeart/2005/8/layout/vList2"/>
    <dgm:cxn modelId="{9CD116BB-2E0F-44E2-B71F-3D22357848F8}" type="presOf" srcId="{F556E8E9-3483-4933-8E29-496BA55CD20D}" destId="{D8C607D9-22CD-453C-808A-4FDE82148693}" srcOrd="0" destOrd="0" presId="urn:microsoft.com/office/officeart/2005/8/layout/vList2"/>
    <dgm:cxn modelId="{11FB9AC2-0B1D-4146-A475-C560F107E6FE}" type="presOf" srcId="{B420344C-9403-439D-9C61-D78D86C4820D}" destId="{6B85B3E6-CA19-4DFC-BD46-11E35ED8A8BD}" srcOrd="0" destOrd="0" presId="urn:microsoft.com/office/officeart/2005/8/layout/vList2"/>
    <dgm:cxn modelId="{7394FDF5-7399-4665-ACEF-E2F585B608AB}" srcId="{B420344C-9403-439D-9C61-D78D86C4820D}" destId="{F556E8E9-3483-4933-8E29-496BA55CD20D}" srcOrd="0" destOrd="0" parTransId="{72CB3E1C-37C4-49C5-A674-93A0AA7CC4F8}" sibTransId="{931423A9-E71A-4859-8E9A-3F201AE0E5B2}"/>
    <dgm:cxn modelId="{37F016B9-90CA-47D2-AC8C-69EEF57B1F97}" type="presParOf" srcId="{6B85B3E6-CA19-4DFC-BD46-11E35ED8A8BD}" destId="{D8C607D9-22CD-453C-808A-4FDE82148693}" srcOrd="0" destOrd="0" presId="urn:microsoft.com/office/officeart/2005/8/layout/vList2"/>
    <dgm:cxn modelId="{C8658442-8B0D-488C-AC4D-7D0541429407}" type="presParOf" srcId="{6B85B3E6-CA19-4DFC-BD46-11E35ED8A8BD}" destId="{23201D60-F81A-4269-BD93-98E4B1036769}" srcOrd="1" destOrd="0" presId="urn:microsoft.com/office/officeart/2005/8/layout/vList2"/>
    <dgm:cxn modelId="{874BFE25-5DDF-4922-8978-F49B0C1190AF}" type="presParOf" srcId="{6B85B3E6-CA19-4DFC-BD46-11E35ED8A8BD}" destId="{D96F04A9-DC7C-4FB0-A0D5-6DABEFC90C02}" srcOrd="2" destOrd="0" presId="urn:microsoft.com/office/officeart/2005/8/layout/vList2"/>
    <dgm:cxn modelId="{1720A8AD-3605-40FD-9FC7-BEA617E11BF7}" type="presParOf" srcId="{6B85B3E6-CA19-4DFC-BD46-11E35ED8A8BD}" destId="{03E9E097-F0EE-4B86-AFA8-C0E7E8F3A0C3}" srcOrd="3" destOrd="0" presId="urn:microsoft.com/office/officeart/2005/8/layout/vList2"/>
    <dgm:cxn modelId="{4A934205-46C9-4F3B-8650-50C80B462559}" type="presParOf" srcId="{6B85B3E6-CA19-4DFC-BD46-11E35ED8A8BD}" destId="{32C86F7D-8636-4005-9A57-0A50F40277C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01254-DE71-4D9B-AE71-FC559D20CC8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9A6BF7-4B7C-4706-9E9C-0017A1AC1E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Fidelity and diversity images compared to benchmarks on popular datasets</a:t>
          </a:r>
        </a:p>
      </dgm:t>
    </dgm:pt>
    <dgm:pt modelId="{9372B049-DE06-4D0B-901B-10862701817D}" type="parTrans" cxnId="{7D57B056-EB73-4251-91B7-FBDB1E507E78}">
      <dgm:prSet/>
      <dgm:spPr/>
      <dgm:t>
        <a:bodyPr/>
        <a:lstStyle/>
        <a:p>
          <a:endParaRPr lang="en-US"/>
        </a:p>
      </dgm:t>
    </dgm:pt>
    <dgm:pt modelId="{137024AF-5D3B-46C2-844B-79C4761FA02C}" type="sibTrans" cxnId="{7D57B056-EB73-4251-91B7-FBDB1E507E78}">
      <dgm:prSet/>
      <dgm:spPr/>
      <dgm:t>
        <a:bodyPr/>
        <a:lstStyle/>
        <a:p>
          <a:endParaRPr lang="en-US"/>
        </a:p>
      </dgm:t>
    </dgm:pt>
    <dgm:pt modelId="{5C5BB436-32BB-4B80-B03A-2A3802BD66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Choice of feature extractor: CLIP &lt;&lt; Inception &lt; DINO  </a:t>
          </a:r>
        </a:p>
      </dgm:t>
    </dgm:pt>
    <dgm:pt modelId="{3831D835-F3F0-45E0-B750-FA154F38C1CC}" type="parTrans" cxnId="{57C36C78-9A24-4C4E-A660-64E021F4C80A}">
      <dgm:prSet/>
      <dgm:spPr/>
      <dgm:t>
        <a:bodyPr/>
        <a:lstStyle/>
        <a:p>
          <a:endParaRPr lang="en-US"/>
        </a:p>
      </dgm:t>
    </dgm:pt>
    <dgm:pt modelId="{A5EE0BAB-47A1-42CE-A503-D4F03B3C1F64}" type="sibTrans" cxnId="{57C36C78-9A24-4C4E-A660-64E021F4C80A}">
      <dgm:prSet/>
      <dgm:spPr/>
      <dgm:t>
        <a:bodyPr/>
        <a:lstStyle/>
        <a:p>
          <a:endParaRPr lang="en-US"/>
        </a:p>
      </dgm:t>
    </dgm:pt>
    <dgm:pt modelId="{96A2A42C-5552-4112-A390-25E3062EFE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Pixel-based metrics have entropy biases, reduces for features-based metrics, vanishes when human aligned.</a:t>
          </a:r>
        </a:p>
      </dgm:t>
    </dgm:pt>
    <dgm:pt modelId="{8C75188A-E5B8-4F08-B4B8-282C63FCECBD}" type="parTrans" cxnId="{76F72A7F-E1E4-46B9-AB4F-AE0713D8B195}">
      <dgm:prSet/>
      <dgm:spPr/>
      <dgm:t>
        <a:bodyPr/>
        <a:lstStyle/>
        <a:p>
          <a:endParaRPr lang="en-US"/>
        </a:p>
      </dgm:t>
    </dgm:pt>
    <dgm:pt modelId="{1F2376AD-8807-4ED7-9AD8-50CEA504DF6A}" type="sibTrans" cxnId="{76F72A7F-E1E4-46B9-AB4F-AE0713D8B195}">
      <dgm:prSet/>
      <dgm:spPr/>
      <dgm:t>
        <a:bodyPr/>
        <a:lstStyle/>
        <a:p>
          <a:endParaRPr lang="en-US"/>
        </a:p>
      </dgm:t>
    </dgm:pt>
    <dgm:pt modelId="{957FC61E-59A8-4F19-9D28-A2CE6A7A96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dk1"/>
              </a:solidFill>
              <a:latin typeface="Aptos"/>
            </a:rPr>
            <a:t>No single reliable metric -&gt; evaluation domain and application specific. </a:t>
          </a:r>
          <a:endParaRPr lang="en-US" dirty="0"/>
        </a:p>
      </dgm:t>
    </dgm:pt>
    <dgm:pt modelId="{24DB3310-8518-4E76-BC00-18AFE03CB9B0}" type="parTrans" cxnId="{9894C1F8-B5FE-4966-B26C-43111698E8FE}">
      <dgm:prSet/>
      <dgm:spPr/>
      <dgm:t>
        <a:bodyPr/>
        <a:lstStyle/>
        <a:p>
          <a:endParaRPr lang="en-US"/>
        </a:p>
      </dgm:t>
    </dgm:pt>
    <dgm:pt modelId="{8644E533-22B3-4597-A6B1-311A33632C1E}" type="sibTrans" cxnId="{9894C1F8-B5FE-4966-B26C-43111698E8FE}">
      <dgm:prSet/>
      <dgm:spPr/>
      <dgm:t>
        <a:bodyPr/>
        <a:lstStyle/>
        <a:p>
          <a:endParaRPr lang="en-US"/>
        </a:p>
      </dgm:t>
    </dgm:pt>
    <dgm:pt modelId="{BF1C5F63-C932-4F90-9ECD-43745C996F5F}" type="pres">
      <dgm:prSet presAssocID="{66E01254-DE71-4D9B-AE71-FC559D20CC87}" presName="root" presStyleCnt="0">
        <dgm:presLayoutVars>
          <dgm:dir/>
          <dgm:resizeHandles val="exact"/>
        </dgm:presLayoutVars>
      </dgm:prSet>
      <dgm:spPr/>
    </dgm:pt>
    <dgm:pt modelId="{36ECD0A5-E69F-44A0-986D-11A9A5B11712}" type="pres">
      <dgm:prSet presAssocID="{399A6BF7-4B7C-4706-9E9C-0017A1AC1E42}" presName="compNode" presStyleCnt="0"/>
      <dgm:spPr/>
    </dgm:pt>
    <dgm:pt modelId="{A2DF5FF3-C30C-4D62-857C-41482A6984C2}" type="pres">
      <dgm:prSet presAssocID="{399A6BF7-4B7C-4706-9E9C-0017A1AC1E42}" presName="bgRect" presStyleLbl="bgShp" presStyleIdx="0" presStyleCnt="4"/>
      <dgm:spPr>
        <a:solidFill>
          <a:srgbClr val="79ADC8"/>
        </a:solidFill>
      </dgm:spPr>
    </dgm:pt>
    <dgm:pt modelId="{41DF4721-1433-43C3-8C7F-0075F30845D5}" type="pres">
      <dgm:prSet presAssocID="{399A6BF7-4B7C-4706-9E9C-0017A1AC1E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 mit einfarbiger Füllung"/>
        </a:ext>
      </dgm:extLst>
    </dgm:pt>
    <dgm:pt modelId="{96ABBBB5-07FD-48C8-9925-640A1D14F010}" type="pres">
      <dgm:prSet presAssocID="{399A6BF7-4B7C-4706-9E9C-0017A1AC1E42}" presName="spaceRect" presStyleCnt="0"/>
      <dgm:spPr/>
    </dgm:pt>
    <dgm:pt modelId="{3DB63806-1996-40B6-A666-4EEC7CE26A0F}" type="pres">
      <dgm:prSet presAssocID="{399A6BF7-4B7C-4706-9E9C-0017A1AC1E42}" presName="parTx" presStyleLbl="revTx" presStyleIdx="0" presStyleCnt="4">
        <dgm:presLayoutVars>
          <dgm:chMax val="0"/>
          <dgm:chPref val="0"/>
        </dgm:presLayoutVars>
      </dgm:prSet>
      <dgm:spPr/>
    </dgm:pt>
    <dgm:pt modelId="{36B2D71B-D6BC-42C3-85B7-595D450D8957}" type="pres">
      <dgm:prSet presAssocID="{137024AF-5D3B-46C2-844B-79C4761FA02C}" presName="sibTrans" presStyleCnt="0"/>
      <dgm:spPr/>
    </dgm:pt>
    <dgm:pt modelId="{DB415AE8-DB7D-4E0D-833D-B8D5A1342296}" type="pres">
      <dgm:prSet presAssocID="{5C5BB436-32BB-4B80-B03A-2A3802BD66F6}" presName="compNode" presStyleCnt="0"/>
      <dgm:spPr/>
    </dgm:pt>
    <dgm:pt modelId="{BD5CAD1E-091F-4D1F-8B13-4EDE09C97992}" type="pres">
      <dgm:prSet presAssocID="{5C5BB436-32BB-4B80-B03A-2A3802BD66F6}" presName="bgRect" presStyleLbl="bgShp" presStyleIdx="1" presStyleCnt="4"/>
      <dgm:spPr>
        <a:solidFill>
          <a:srgbClr val="79ADC8"/>
        </a:solidFill>
      </dgm:spPr>
    </dgm:pt>
    <dgm:pt modelId="{D1B51BAA-B7B7-4BE5-898D-7838334C59D6}" type="pres">
      <dgm:prSet presAssocID="{5C5BB436-32BB-4B80-B03A-2A3802BD66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/>
      </dgm:spPr>
      <dgm:extLst>
        <a:ext uri="{E40237B7-FDA0-4F09-8148-C483321AD2D9}">
          <dgm14:cNvPr xmlns:dgm14="http://schemas.microsoft.com/office/drawing/2010/diagram" id="0" name="" descr="Standardformen Silhouette"/>
        </a:ext>
      </dgm:extLst>
    </dgm:pt>
    <dgm:pt modelId="{B8A0D411-03C9-4226-8B9E-32A1F6DBE813}" type="pres">
      <dgm:prSet presAssocID="{5C5BB436-32BB-4B80-B03A-2A3802BD66F6}" presName="spaceRect" presStyleCnt="0"/>
      <dgm:spPr/>
    </dgm:pt>
    <dgm:pt modelId="{2320D6C0-91ED-42C1-809C-8894FFC0416F}" type="pres">
      <dgm:prSet presAssocID="{5C5BB436-32BB-4B80-B03A-2A3802BD66F6}" presName="parTx" presStyleLbl="revTx" presStyleIdx="1" presStyleCnt="4">
        <dgm:presLayoutVars>
          <dgm:chMax val="0"/>
          <dgm:chPref val="0"/>
        </dgm:presLayoutVars>
      </dgm:prSet>
      <dgm:spPr/>
    </dgm:pt>
    <dgm:pt modelId="{A1C79144-F4C7-4822-BBE9-AF8252D23BC9}" type="pres">
      <dgm:prSet presAssocID="{A5EE0BAB-47A1-42CE-A503-D4F03B3C1F64}" presName="sibTrans" presStyleCnt="0"/>
      <dgm:spPr/>
    </dgm:pt>
    <dgm:pt modelId="{3B2DD468-D8E6-4A56-900C-8C0BDA9479B0}" type="pres">
      <dgm:prSet presAssocID="{96A2A42C-5552-4112-A390-25E3062EFEBB}" presName="compNode" presStyleCnt="0"/>
      <dgm:spPr/>
    </dgm:pt>
    <dgm:pt modelId="{9319F205-CE2E-41AE-92FF-D3DC3EF76BC1}" type="pres">
      <dgm:prSet presAssocID="{96A2A42C-5552-4112-A390-25E3062EFEBB}" presName="bgRect" presStyleLbl="bgShp" presStyleIdx="2" presStyleCnt="4"/>
      <dgm:spPr>
        <a:solidFill>
          <a:srgbClr val="79ADC8"/>
        </a:solidFill>
      </dgm:spPr>
    </dgm:pt>
    <dgm:pt modelId="{5A9B42A2-8C87-4FB0-874F-B7E549564A5C}" type="pres">
      <dgm:prSet presAssocID="{96A2A42C-5552-4112-A390-25E3062EFEBB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kendiagramm mit Aufwärtstrend Silhouette"/>
        </a:ext>
      </dgm:extLst>
    </dgm:pt>
    <dgm:pt modelId="{F0051C3A-043A-4F75-A29D-4041EA7541B5}" type="pres">
      <dgm:prSet presAssocID="{96A2A42C-5552-4112-A390-25E3062EFEBB}" presName="spaceRect" presStyleCnt="0"/>
      <dgm:spPr/>
    </dgm:pt>
    <dgm:pt modelId="{91BF157D-5313-4F13-ABD5-04429756D42B}" type="pres">
      <dgm:prSet presAssocID="{96A2A42C-5552-4112-A390-25E3062EFEBB}" presName="parTx" presStyleLbl="revTx" presStyleIdx="2" presStyleCnt="4">
        <dgm:presLayoutVars>
          <dgm:chMax val="0"/>
          <dgm:chPref val="0"/>
        </dgm:presLayoutVars>
      </dgm:prSet>
      <dgm:spPr/>
    </dgm:pt>
    <dgm:pt modelId="{A61566AE-E0D1-469A-B832-EAFEC4599B47}" type="pres">
      <dgm:prSet presAssocID="{1F2376AD-8807-4ED7-9AD8-50CEA504DF6A}" presName="sibTrans" presStyleCnt="0"/>
      <dgm:spPr/>
    </dgm:pt>
    <dgm:pt modelId="{134CB625-56A1-4CA9-8309-BAC48CF2E56A}" type="pres">
      <dgm:prSet presAssocID="{957FC61E-59A8-4F19-9D28-A2CE6A7A9668}" presName="compNode" presStyleCnt="0"/>
      <dgm:spPr/>
    </dgm:pt>
    <dgm:pt modelId="{8B5F3208-5D6A-487A-B0D1-7DF48C62A2F6}" type="pres">
      <dgm:prSet presAssocID="{957FC61E-59A8-4F19-9D28-A2CE6A7A9668}" presName="bgRect" presStyleLbl="bgShp" presStyleIdx="3" presStyleCnt="4"/>
      <dgm:spPr>
        <a:solidFill>
          <a:srgbClr val="79ADC8"/>
        </a:solidFill>
      </dgm:spPr>
    </dgm:pt>
    <dgm:pt modelId="{D82CCFFF-9FAA-47CD-B1A4-4EF70F4D60A8}" type="pres">
      <dgm:prSet presAssocID="{957FC61E-59A8-4F19-9D28-A2CE6A7A96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 Kreuz Silhouette"/>
        </a:ext>
      </dgm:extLst>
    </dgm:pt>
    <dgm:pt modelId="{2D4AEBAC-D2CC-4468-B7F8-BC088C7482ED}" type="pres">
      <dgm:prSet presAssocID="{957FC61E-59A8-4F19-9D28-A2CE6A7A9668}" presName="spaceRect" presStyleCnt="0"/>
      <dgm:spPr/>
    </dgm:pt>
    <dgm:pt modelId="{D4AC0360-BA95-46B3-AD62-B3E6F648BC68}" type="pres">
      <dgm:prSet presAssocID="{957FC61E-59A8-4F19-9D28-A2CE6A7A966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CA5A21D-8CAF-4399-B661-2566E6E0746A}" type="presOf" srcId="{957FC61E-59A8-4F19-9D28-A2CE6A7A9668}" destId="{D4AC0360-BA95-46B3-AD62-B3E6F648BC68}" srcOrd="0" destOrd="0" presId="urn:microsoft.com/office/officeart/2018/2/layout/IconVerticalSolidList"/>
    <dgm:cxn modelId="{7D57B056-EB73-4251-91B7-FBDB1E507E78}" srcId="{66E01254-DE71-4D9B-AE71-FC559D20CC87}" destId="{399A6BF7-4B7C-4706-9E9C-0017A1AC1E42}" srcOrd="0" destOrd="0" parTransId="{9372B049-DE06-4D0B-901B-10862701817D}" sibTransId="{137024AF-5D3B-46C2-844B-79C4761FA02C}"/>
    <dgm:cxn modelId="{57C36C78-9A24-4C4E-A660-64E021F4C80A}" srcId="{66E01254-DE71-4D9B-AE71-FC559D20CC87}" destId="{5C5BB436-32BB-4B80-B03A-2A3802BD66F6}" srcOrd="1" destOrd="0" parTransId="{3831D835-F3F0-45E0-B750-FA154F38C1CC}" sibTransId="{A5EE0BAB-47A1-42CE-A503-D4F03B3C1F64}"/>
    <dgm:cxn modelId="{76F72A7F-E1E4-46B9-AB4F-AE0713D8B195}" srcId="{66E01254-DE71-4D9B-AE71-FC559D20CC87}" destId="{96A2A42C-5552-4112-A390-25E3062EFEBB}" srcOrd="2" destOrd="0" parTransId="{8C75188A-E5B8-4F08-B4B8-282C63FCECBD}" sibTransId="{1F2376AD-8807-4ED7-9AD8-50CEA504DF6A}"/>
    <dgm:cxn modelId="{FD81A987-9895-470B-B08F-EE9399AA76F4}" type="presOf" srcId="{399A6BF7-4B7C-4706-9E9C-0017A1AC1E42}" destId="{3DB63806-1996-40B6-A666-4EEC7CE26A0F}" srcOrd="0" destOrd="0" presId="urn:microsoft.com/office/officeart/2018/2/layout/IconVerticalSolidList"/>
    <dgm:cxn modelId="{448AC08F-C795-4D33-92D2-98CA08D6A317}" type="presOf" srcId="{66E01254-DE71-4D9B-AE71-FC559D20CC87}" destId="{BF1C5F63-C932-4F90-9ECD-43745C996F5F}" srcOrd="0" destOrd="0" presId="urn:microsoft.com/office/officeart/2018/2/layout/IconVerticalSolidList"/>
    <dgm:cxn modelId="{57085BAE-B24F-4AA9-9323-6D63F4B766FC}" type="presOf" srcId="{96A2A42C-5552-4112-A390-25E3062EFEBB}" destId="{91BF157D-5313-4F13-ABD5-04429756D42B}" srcOrd="0" destOrd="0" presId="urn:microsoft.com/office/officeart/2018/2/layout/IconVerticalSolidList"/>
    <dgm:cxn modelId="{4793A3C1-A053-4ADC-A321-F26735C9E910}" type="presOf" srcId="{5C5BB436-32BB-4B80-B03A-2A3802BD66F6}" destId="{2320D6C0-91ED-42C1-809C-8894FFC0416F}" srcOrd="0" destOrd="0" presId="urn:microsoft.com/office/officeart/2018/2/layout/IconVerticalSolidList"/>
    <dgm:cxn modelId="{9894C1F8-B5FE-4966-B26C-43111698E8FE}" srcId="{66E01254-DE71-4D9B-AE71-FC559D20CC87}" destId="{957FC61E-59A8-4F19-9D28-A2CE6A7A9668}" srcOrd="3" destOrd="0" parTransId="{24DB3310-8518-4E76-BC00-18AFE03CB9B0}" sibTransId="{8644E533-22B3-4597-A6B1-311A33632C1E}"/>
    <dgm:cxn modelId="{00562990-0B7E-44DD-91BD-73DE5B52EAEA}" type="presParOf" srcId="{BF1C5F63-C932-4F90-9ECD-43745C996F5F}" destId="{36ECD0A5-E69F-44A0-986D-11A9A5B11712}" srcOrd="0" destOrd="0" presId="urn:microsoft.com/office/officeart/2018/2/layout/IconVerticalSolidList"/>
    <dgm:cxn modelId="{FDA6FD89-7DAB-4175-873A-1C7D1FB30668}" type="presParOf" srcId="{36ECD0A5-E69F-44A0-986D-11A9A5B11712}" destId="{A2DF5FF3-C30C-4D62-857C-41482A6984C2}" srcOrd="0" destOrd="0" presId="urn:microsoft.com/office/officeart/2018/2/layout/IconVerticalSolidList"/>
    <dgm:cxn modelId="{9A0A06AA-0C52-4BCF-B665-FA8A1CE5632A}" type="presParOf" srcId="{36ECD0A5-E69F-44A0-986D-11A9A5B11712}" destId="{41DF4721-1433-43C3-8C7F-0075F30845D5}" srcOrd="1" destOrd="0" presId="urn:microsoft.com/office/officeart/2018/2/layout/IconVerticalSolidList"/>
    <dgm:cxn modelId="{0E79D0D5-45B9-4AFB-A9EB-F41096BD895D}" type="presParOf" srcId="{36ECD0A5-E69F-44A0-986D-11A9A5B11712}" destId="{96ABBBB5-07FD-48C8-9925-640A1D14F010}" srcOrd="2" destOrd="0" presId="urn:microsoft.com/office/officeart/2018/2/layout/IconVerticalSolidList"/>
    <dgm:cxn modelId="{024CA955-8F76-49EB-9820-F89D047225B9}" type="presParOf" srcId="{36ECD0A5-E69F-44A0-986D-11A9A5B11712}" destId="{3DB63806-1996-40B6-A666-4EEC7CE26A0F}" srcOrd="3" destOrd="0" presId="urn:microsoft.com/office/officeart/2018/2/layout/IconVerticalSolidList"/>
    <dgm:cxn modelId="{77CECB2E-77B9-4A58-A62D-96ADD8DEFEB9}" type="presParOf" srcId="{BF1C5F63-C932-4F90-9ECD-43745C996F5F}" destId="{36B2D71B-D6BC-42C3-85B7-595D450D8957}" srcOrd="1" destOrd="0" presId="urn:microsoft.com/office/officeart/2018/2/layout/IconVerticalSolidList"/>
    <dgm:cxn modelId="{81FC0458-AB02-46AB-9100-E2081599859A}" type="presParOf" srcId="{BF1C5F63-C932-4F90-9ECD-43745C996F5F}" destId="{DB415AE8-DB7D-4E0D-833D-B8D5A1342296}" srcOrd="2" destOrd="0" presId="urn:microsoft.com/office/officeart/2018/2/layout/IconVerticalSolidList"/>
    <dgm:cxn modelId="{5090935A-8825-4505-87E8-D6F2F8E8D911}" type="presParOf" srcId="{DB415AE8-DB7D-4E0D-833D-B8D5A1342296}" destId="{BD5CAD1E-091F-4D1F-8B13-4EDE09C97992}" srcOrd="0" destOrd="0" presId="urn:microsoft.com/office/officeart/2018/2/layout/IconVerticalSolidList"/>
    <dgm:cxn modelId="{7F820B28-7A61-478F-AF7F-4AB71A1CF617}" type="presParOf" srcId="{DB415AE8-DB7D-4E0D-833D-B8D5A1342296}" destId="{D1B51BAA-B7B7-4BE5-898D-7838334C59D6}" srcOrd="1" destOrd="0" presId="urn:microsoft.com/office/officeart/2018/2/layout/IconVerticalSolidList"/>
    <dgm:cxn modelId="{BDEF6592-802E-4529-AD69-7B3C06CC8222}" type="presParOf" srcId="{DB415AE8-DB7D-4E0D-833D-B8D5A1342296}" destId="{B8A0D411-03C9-4226-8B9E-32A1F6DBE813}" srcOrd="2" destOrd="0" presId="urn:microsoft.com/office/officeart/2018/2/layout/IconVerticalSolidList"/>
    <dgm:cxn modelId="{D5D35ED7-81E5-45DF-A559-973711D97CB2}" type="presParOf" srcId="{DB415AE8-DB7D-4E0D-833D-B8D5A1342296}" destId="{2320D6C0-91ED-42C1-809C-8894FFC0416F}" srcOrd="3" destOrd="0" presId="urn:microsoft.com/office/officeart/2018/2/layout/IconVerticalSolidList"/>
    <dgm:cxn modelId="{3C919F3C-15BA-4CF1-A96F-D21F88FC6C78}" type="presParOf" srcId="{BF1C5F63-C932-4F90-9ECD-43745C996F5F}" destId="{A1C79144-F4C7-4822-BBE9-AF8252D23BC9}" srcOrd="3" destOrd="0" presId="urn:microsoft.com/office/officeart/2018/2/layout/IconVerticalSolidList"/>
    <dgm:cxn modelId="{623E73F8-8A74-4695-BA29-0F3015ABF68F}" type="presParOf" srcId="{BF1C5F63-C932-4F90-9ECD-43745C996F5F}" destId="{3B2DD468-D8E6-4A56-900C-8C0BDA9479B0}" srcOrd="4" destOrd="0" presId="urn:microsoft.com/office/officeart/2018/2/layout/IconVerticalSolidList"/>
    <dgm:cxn modelId="{BE71169A-D6B8-4C67-8339-6BAC7C25CB4F}" type="presParOf" srcId="{3B2DD468-D8E6-4A56-900C-8C0BDA9479B0}" destId="{9319F205-CE2E-41AE-92FF-D3DC3EF76BC1}" srcOrd="0" destOrd="0" presId="urn:microsoft.com/office/officeart/2018/2/layout/IconVerticalSolidList"/>
    <dgm:cxn modelId="{8E1796BE-CB18-4D9B-B200-E3785C85300A}" type="presParOf" srcId="{3B2DD468-D8E6-4A56-900C-8C0BDA9479B0}" destId="{5A9B42A2-8C87-4FB0-874F-B7E549564A5C}" srcOrd="1" destOrd="0" presId="urn:microsoft.com/office/officeart/2018/2/layout/IconVerticalSolidList"/>
    <dgm:cxn modelId="{746D9583-BA79-4132-9FF3-666578D112C7}" type="presParOf" srcId="{3B2DD468-D8E6-4A56-900C-8C0BDA9479B0}" destId="{F0051C3A-043A-4F75-A29D-4041EA7541B5}" srcOrd="2" destOrd="0" presId="urn:microsoft.com/office/officeart/2018/2/layout/IconVerticalSolidList"/>
    <dgm:cxn modelId="{56E9C7E2-5650-4645-86B1-EB13EECA7ED7}" type="presParOf" srcId="{3B2DD468-D8E6-4A56-900C-8C0BDA9479B0}" destId="{91BF157D-5313-4F13-ABD5-04429756D42B}" srcOrd="3" destOrd="0" presId="urn:microsoft.com/office/officeart/2018/2/layout/IconVerticalSolidList"/>
    <dgm:cxn modelId="{E6D95B80-C5EC-4A11-8B46-FCE722582A36}" type="presParOf" srcId="{BF1C5F63-C932-4F90-9ECD-43745C996F5F}" destId="{A61566AE-E0D1-469A-B832-EAFEC4599B47}" srcOrd="5" destOrd="0" presId="urn:microsoft.com/office/officeart/2018/2/layout/IconVerticalSolidList"/>
    <dgm:cxn modelId="{CD02B722-9954-4652-83E5-04A37667F7BE}" type="presParOf" srcId="{BF1C5F63-C932-4F90-9ECD-43745C996F5F}" destId="{134CB625-56A1-4CA9-8309-BAC48CF2E56A}" srcOrd="6" destOrd="0" presId="urn:microsoft.com/office/officeart/2018/2/layout/IconVerticalSolidList"/>
    <dgm:cxn modelId="{F9D08004-C17C-4C2E-8A65-A2070458CA50}" type="presParOf" srcId="{134CB625-56A1-4CA9-8309-BAC48CF2E56A}" destId="{8B5F3208-5D6A-487A-B0D1-7DF48C62A2F6}" srcOrd="0" destOrd="0" presId="urn:microsoft.com/office/officeart/2018/2/layout/IconVerticalSolidList"/>
    <dgm:cxn modelId="{E4CC687A-38FD-429E-991B-8FD2B98D834A}" type="presParOf" srcId="{134CB625-56A1-4CA9-8309-BAC48CF2E56A}" destId="{D82CCFFF-9FAA-47CD-B1A4-4EF70F4D60A8}" srcOrd="1" destOrd="0" presId="urn:microsoft.com/office/officeart/2018/2/layout/IconVerticalSolidList"/>
    <dgm:cxn modelId="{2E4C8C0C-D13C-48D6-8F3C-31FB19E67204}" type="presParOf" srcId="{134CB625-56A1-4CA9-8309-BAC48CF2E56A}" destId="{2D4AEBAC-D2CC-4468-B7F8-BC088C7482ED}" srcOrd="2" destOrd="0" presId="urn:microsoft.com/office/officeart/2018/2/layout/IconVerticalSolidList"/>
    <dgm:cxn modelId="{CF98CD41-E73D-4A5E-A54A-CA59ACCBEAA0}" type="presParOf" srcId="{134CB625-56A1-4CA9-8309-BAC48CF2E56A}" destId="{D4AC0360-BA95-46B3-AD62-B3E6F648BC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50B70D-6B66-4F91-82A0-001B10F6FEA7}">
      <dsp:nvSpPr>
        <dsp:cNvPr id="0" name=""/>
        <dsp:cNvSpPr/>
      </dsp:nvSpPr>
      <dsp:spPr>
        <a:xfrm>
          <a:off x="0" y="1805"/>
          <a:ext cx="10515239" cy="915231"/>
        </a:xfrm>
        <a:prstGeom prst="roundRect">
          <a:avLst>
            <a:gd name="adj" fmla="val 10000"/>
          </a:avLst>
        </a:prstGeom>
        <a:solidFill>
          <a:srgbClr val="79AD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830C9-10F0-4AF4-89FC-22A02438A436}">
      <dsp:nvSpPr>
        <dsp:cNvPr id="0" name=""/>
        <dsp:cNvSpPr/>
      </dsp:nvSpPr>
      <dsp:spPr>
        <a:xfrm>
          <a:off x="276857" y="207732"/>
          <a:ext cx="503377" cy="50337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7CB70-68C3-4B65-903A-CD7B30C6A7D3}">
      <dsp:nvSpPr>
        <dsp:cNvPr id="0" name=""/>
        <dsp:cNvSpPr/>
      </dsp:nvSpPr>
      <dsp:spPr>
        <a:xfrm>
          <a:off x="1057092" y="1805"/>
          <a:ext cx="9458147" cy="91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2" tIns="96862" rIns="96862" bIns="9686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Motivation: Planets surfaces</a:t>
          </a:r>
        </a:p>
      </dsp:txBody>
      <dsp:txXfrm>
        <a:off x="1057092" y="1805"/>
        <a:ext cx="9458147" cy="915231"/>
      </dsp:txXfrm>
    </dsp:sp>
    <dsp:sp modelId="{BE3F7ACA-111F-486A-A65A-BDDBAB44E942}">
      <dsp:nvSpPr>
        <dsp:cNvPr id="0" name=""/>
        <dsp:cNvSpPr/>
      </dsp:nvSpPr>
      <dsp:spPr>
        <a:xfrm>
          <a:off x="0" y="1145844"/>
          <a:ext cx="10515239" cy="915231"/>
        </a:xfrm>
        <a:prstGeom prst="roundRect">
          <a:avLst>
            <a:gd name="adj" fmla="val 10000"/>
          </a:avLst>
        </a:prstGeom>
        <a:solidFill>
          <a:srgbClr val="79AD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EF8B0-C6F5-4255-A2DA-5FDFB6875432}">
      <dsp:nvSpPr>
        <dsp:cNvPr id="0" name=""/>
        <dsp:cNvSpPr/>
      </dsp:nvSpPr>
      <dsp:spPr>
        <a:xfrm>
          <a:off x="276857" y="1351771"/>
          <a:ext cx="503377" cy="50337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F2B14-5074-40B7-A3D8-F4FB5D267B24}">
      <dsp:nvSpPr>
        <dsp:cNvPr id="0" name=""/>
        <dsp:cNvSpPr/>
      </dsp:nvSpPr>
      <dsp:spPr>
        <a:xfrm>
          <a:off x="1057092" y="1145844"/>
          <a:ext cx="9458147" cy="91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2" tIns="96862" rIns="96862" bIns="9686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 Problems: Gaps and bias in real data, finished model training on real data</a:t>
          </a:r>
        </a:p>
      </dsp:txBody>
      <dsp:txXfrm>
        <a:off x="1057092" y="1145844"/>
        <a:ext cx="9458147" cy="915231"/>
      </dsp:txXfrm>
    </dsp:sp>
    <dsp:sp modelId="{31C12C1A-C05F-43D1-8C5A-39809A17BF7D}">
      <dsp:nvSpPr>
        <dsp:cNvPr id="0" name=""/>
        <dsp:cNvSpPr/>
      </dsp:nvSpPr>
      <dsp:spPr>
        <a:xfrm>
          <a:off x="0" y="2289883"/>
          <a:ext cx="10515239" cy="915231"/>
        </a:xfrm>
        <a:prstGeom prst="roundRect">
          <a:avLst>
            <a:gd name="adj" fmla="val 10000"/>
          </a:avLst>
        </a:prstGeom>
        <a:solidFill>
          <a:srgbClr val="79AD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624F0-E476-4F65-86A9-1D95488BFFD3}">
      <dsp:nvSpPr>
        <dsp:cNvPr id="0" name=""/>
        <dsp:cNvSpPr/>
      </dsp:nvSpPr>
      <dsp:spPr>
        <a:xfrm>
          <a:off x="276857" y="2495810"/>
          <a:ext cx="503377" cy="503377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71C8A-04BD-4548-A962-875FE57C45EC}">
      <dsp:nvSpPr>
        <dsp:cNvPr id="0" name=""/>
        <dsp:cNvSpPr/>
      </dsp:nvSpPr>
      <dsp:spPr>
        <a:xfrm>
          <a:off x="1057092" y="2289883"/>
          <a:ext cx="9458147" cy="91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2" tIns="96862" rIns="96862" bIns="9686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Solution: Synthetic data?</a:t>
          </a:r>
        </a:p>
      </dsp:txBody>
      <dsp:txXfrm>
        <a:off x="1057092" y="2289883"/>
        <a:ext cx="9458147" cy="915231"/>
      </dsp:txXfrm>
    </dsp:sp>
    <dsp:sp modelId="{C2AA3591-28E1-434D-87EB-D5D22E1B5272}">
      <dsp:nvSpPr>
        <dsp:cNvPr id="0" name=""/>
        <dsp:cNvSpPr/>
      </dsp:nvSpPr>
      <dsp:spPr>
        <a:xfrm>
          <a:off x="0" y="3433922"/>
          <a:ext cx="10515239" cy="915231"/>
        </a:xfrm>
        <a:prstGeom prst="roundRect">
          <a:avLst>
            <a:gd name="adj" fmla="val 10000"/>
          </a:avLst>
        </a:prstGeom>
        <a:solidFill>
          <a:srgbClr val="79AD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5F785-EB55-4920-909E-9C4B7FBE251A}">
      <dsp:nvSpPr>
        <dsp:cNvPr id="0" name=""/>
        <dsp:cNvSpPr/>
      </dsp:nvSpPr>
      <dsp:spPr>
        <a:xfrm>
          <a:off x="276857" y="3639849"/>
          <a:ext cx="503377" cy="503377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0C5A1-7FBE-4346-AE54-803B238F27E3}">
      <dsp:nvSpPr>
        <dsp:cNvPr id="0" name=""/>
        <dsp:cNvSpPr/>
      </dsp:nvSpPr>
      <dsp:spPr>
        <a:xfrm>
          <a:off x="993259" y="3424093"/>
          <a:ext cx="6707976" cy="91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2" tIns="96862" rIns="96862" bIns="9686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Conclusion: Data is currency in machine learning -&gt; Data Quality assessment important</a:t>
          </a:r>
        </a:p>
      </dsp:txBody>
      <dsp:txXfrm>
        <a:off x="993259" y="3424093"/>
        <a:ext cx="6707976" cy="915231"/>
      </dsp:txXfrm>
    </dsp:sp>
    <dsp:sp modelId="{5C381724-F4A4-4A4B-B66E-504F59347F5D}">
      <dsp:nvSpPr>
        <dsp:cNvPr id="0" name=""/>
        <dsp:cNvSpPr/>
      </dsp:nvSpPr>
      <dsp:spPr>
        <a:xfrm>
          <a:off x="5788950" y="0"/>
          <a:ext cx="4726289" cy="91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2" tIns="96862" rIns="96862" bIns="9686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Rover landing and navigation</a:t>
          </a:r>
        </a:p>
      </dsp:txBody>
      <dsp:txXfrm>
        <a:off x="5788950" y="0"/>
        <a:ext cx="4726289" cy="9152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607D9-22CD-453C-808A-4FDE82148693}">
      <dsp:nvSpPr>
        <dsp:cNvPr id="0" name=""/>
        <dsp:cNvSpPr/>
      </dsp:nvSpPr>
      <dsp:spPr>
        <a:xfrm>
          <a:off x="0" y="0"/>
          <a:ext cx="5257920" cy="1078008"/>
        </a:xfrm>
        <a:prstGeom prst="roundRect">
          <a:avLst/>
        </a:prstGeom>
        <a:solidFill>
          <a:srgbClr val="79ADC8"/>
        </a:solidFill>
        <a:ln w="1905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dirty="0">
              <a:solidFill>
                <a:schemeClr val="tx1"/>
              </a:solidFill>
            </a:rPr>
            <a:t>1. Distribution based metrics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52624" y="52624"/>
        <a:ext cx="5152672" cy="972760"/>
      </dsp:txXfrm>
    </dsp:sp>
    <dsp:sp modelId="{D96F04A9-DC7C-4FB0-A0D5-6DABEFC90C02}">
      <dsp:nvSpPr>
        <dsp:cNvPr id="0" name=""/>
        <dsp:cNvSpPr/>
      </dsp:nvSpPr>
      <dsp:spPr>
        <a:xfrm>
          <a:off x="0" y="1478228"/>
          <a:ext cx="5257920" cy="1078008"/>
        </a:xfrm>
        <a:prstGeom prst="roundRect">
          <a:avLst/>
        </a:prstGeom>
        <a:solidFill>
          <a:srgbClr val="79ADC8"/>
        </a:solidFill>
        <a:ln w="1905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dirty="0">
              <a:solidFill>
                <a:schemeClr val="tx1"/>
              </a:solidFill>
            </a:rPr>
            <a:t>2. Pairwise image similarity metrics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52624" y="1530852"/>
        <a:ext cx="5152672" cy="972760"/>
      </dsp:txXfrm>
    </dsp:sp>
    <dsp:sp modelId="{32C86F7D-8636-4005-9A57-0A50F40277CA}">
      <dsp:nvSpPr>
        <dsp:cNvPr id="0" name=""/>
        <dsp:cNvSpPr/>
      </dsp:nvSpPr>
      <dsp:spPr>
        <a:xfrm>
          <a:off x="0" y="2956457"/>
          <a:ext cx="5257920" cy="1078008"/>
        </a:xfrm>
        <a:prstGeom prst="roundRect">
          <a:avLst/>
        </a:prstGeom>
        <a:solidFill>
          <a:srgbClr val="79ADC8"/>
        </a:solidFill>
        <a:ln w="1905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dirty="0">
              <a:solidFill>
                <a:schemeClr val="tx1"/>
              </a:solidFill>
            </a:rPr>
            <a:t>3. Visualization techniques and qualitative feature space analysis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52624" y="3009081"/>
        <a:ext cx="5152672" cy="972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F5FF3-C30C-4D62-857C-41482A6984C2}">
      <dsp:nvSpPr>
        <dsp:cNvPr id="0" name=""/>
        <dsp:cNvSpPr/>
      </dsp:nvSpPr>
      <dsp:spPr>
        <a:xfrm>
          <a:off x="0" y="1805"/>
          <a:ext cx="10150762" cy="915231"/>
        </a:xfrm>
        <a:prstGeom prst="roundRect">
          <a:avLst>
            <a:gd name="adj" fmla="val 10000"/>
          </a:avLst>
        </a:prstGeom>
        <a:solidFill>
          <a:srgbClr val="79AD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F4721-1433-43C3-8C7F-0075F30845D5}">
      <dsp:nvSpPr>
        <dsp:cNvPr id="0" name=""/>
        <dsp:cNvSpPr/>
      </dsp:nvSpPr>
      <dsp:spPr>
        <a:xfrm>
          <a:off x="276857" y="207732"/>
          <a:ext cx="503377" cy="5033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63806-1996-40B6-A666-4EEC7CE26A0F}">
      <dsp:nvSpPr>
        <dsp:cNvPr id="0" name=""/>
        <dsp:cNvSpPr/>
      </dsp:nvSpPr>
      <dsp:spPr>
        <a:xfrm>
          <a:off x="1057092" y="1805"/>
          <a:ext cx="9093669" cy="91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2" tIns="96862" rIns="96862" bIns="968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Fidelity and diversity images compared to benchmarks on popular datasets</a:t>
          </a:r>
        </a:p>
      </dsp:txBody>
      <dsp:txXfrm>
        <a:off x="1057092" y="1805"/>
        <a:ext cx="9093669" cy="915231"/>
      </dsp:txXfrm>
    </dsp:sp>
    <dsp:sp modelId="{BD5CAD1E-091F-4D1F-8B13-4EDE09C97992}">
      <dsp:nvSpPr>
        <dsp:cNvPr id="0" name=""/>
        <dsp:cNvSpPr/>
      </dsp:nvSpPr>
      <dsp:spPr>
        <a:xfrm>
          <a:off x="0" y="1145844"/>
          <a:ext cx="10150762" cy="915231"/>
        </a:xfrm>
        <a:prstGeom prst="roundRect">
          <a:avLst>
            <a:gd name="adj" fmla="val 10000"/>
          </a:avLst>
        </a:prstGeom>
        <a:solidFill>
          <a:srgbClr val="79AD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51BAA-B7B7-4BE5-898D-7838334C59D6}">
      <dsp:nvSpPr>
        <dsp:cNvPr id="0" name=""/>
        <dsp:cNvSpPr/>
      </dsp:nvSpPr>
      <dsp:spPr>
        <a:xfrm>
          <a:off x="276857" y="1351771"/>
          <a:ext cx="503377" cy="5033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0D6C0-91ED-42C1-809C-8894FFC0416F}">
      <dsp:nvSpPr>
        <dsp:cNvPr id="0" name=""/>
        <dsp:cNvSpPr/>
      </dsp:nvSpPr>
      <dsp:spPr>
        <a:xfrm>
          <a:off x="1057092" y="1145844"/>
          <a:ext cx="9093669" cy="91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2" tIns="96862" rIns="96862" bIns="968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Choice of feature extractor: CLIP &lt;&lt; Inception &lt; DINO  </a:t>
          </a:r>
        </a:p>
      </dsp:txBody>
      <dsp:txXfrm>
        <a:off x="1057092" y="1145844"/>
        <a:ext cx="9093669" cy="915231"/>
      </dsp:txXfrm>
    </dsp:sp>
    <dsp:sp modelId="{9319F205-CE2E-41AE-92FF-D3DC3EF76BC1}">
      <dsp:nvSpPr>
        <dsp:cNvPr id="0" name=""/>
        <dsp:cNvSpPr/>
      </dsp:nvSpPr>
      <dsp:spPr>
        <a:xfrm>
          <a:off x="0" y="2289883"/>
          <a:ext cx="10150762" cy="915231"/>
        </a:xfrm>
        <a:prstGeom prst="roundRect">
          <a:avLst>
            <a:gd name="adj" fmla="val 10000"/>
          </a:avLst>
        </a:prstGeom>
        <a:solidFill>
          <a:srgbClr val="79AD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B42A2-8C87-4FB0-874F-B7E549564A5C}">
      <dsp:nvSpPr>
        <dsp:cNvPr id="0" name=""/>
        <dsp:cNvSpPr/>
      </dsp:nvSpPr>
      <dsp:spPr>
        <a:xfrm>
          <a:off x="276857" y="2495810"/>
          <a:ext cx="503377" cy="503377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F157D-5313-4F13-ABD5-04429756D42B}">
      <dsp:nvSpPr>
        <dsp:cNvPr id="0" name=""/>
        <dsp:cNvSpPr/>
      </dsp:nvSpPr>
      <dsp:spPr>
        <a:xfrm>
          <a:off x="1057092" y="2289883"/>
          <a:ext cx="9093669" cy="91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2" tIns="96862" rIns="96862" bIns="968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Pixel-based metrics have entropy biases, reduces for features-based metrics, vanishes when human aligned.</a:t>
          </a:r>
        </a:p>
      </dsp:txBody>
      <dsp:txXfrm>
        <a:off x="1057092" y="2289883"/>
        <a:ext cx="9093669" cy="915231"/>
      </dsp:txXfrm>
    </dsp:sp>
    <dsp:sp modelId="{8B5F3208-5D6A-487A-B0D1-7DF48C62A2F6}">
      <dsp:nvSpPr>
        <dsp:cNvPr id="0" name=""/>
        <dsp:cNvSpPr/>
      </dsp:nvSpPr>
      <dsp:spPr>
        <a:xfrm>
          <a:off x="0" y="3433922"/>
          <a:ext cx="10150762" cy="915231"/>
        </a:xfrm>
        <a:prstGeom prst="roundRect">
          <a:avLst>
            <a:gd name="adj" fmla="val 10000"/>
          </a:avLst>
        </a:prstGeom>
        <a:solidFill>
          <a:srgbClr val="79AD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CCFFF-9FAA-47CD-B1A4-4EF70F4D60A8}">
      <dsp:nvSpPr>
        <dsp:cNvPr id="0" name=""/>
        <dsp:cNvSpPr/>
      </dsp:nvSpPr>
      <dsp:spPr>
        <a:xfrm>
          <a:off x="276857" y="3639849"/>
          <a:ext cx="503377" cy="5033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C0360-BA95-46B3-AD62-B3E6F648BC68}">
      <dsp:nvSpPr>
        <dsp:cNvPr id="0" name=""/>
        <dsp:cNvSpPr/>
      </dsp:nvSpPr>
      <dsp:spPr>
        <a:xfrm>
          <a:off x="1057092" y="3433922"/>
          <a:ext cx="9093669" cy="91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2" tIns="96862" rIns="96862" bIns="968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dk1"/>
              </a:solidFill>
              <a:latin typeface="Aptos"/>
            </a:rPr>
            <a:t>No single reliable metric -&gt; evaluation domain and application specific. </a:t>
          </a:r>
          <a:endParaRPr lang="en-US" sz="2200" kern="1200" dirty="0"/>
        </a:p>
      </dsp:txBody>
      <dsp:txXfrm>
        <a:off x="1057092" y="3433922"/>
        <a:ext cx="9093669" cy="915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Click to move the slide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</a:p>
        </p:txBody>
      </p:sp>
      <p:sp>
        <p:nvSpPr>
          <p:cNvPr id="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</a:p>
        </p:txBody>
      </p:sp>
      <p:sp>
        <p:nvSpPr>
          <p:cNvPr id="61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62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63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861CA15-A493-456D-97CE-32A22465C52D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Vit: https://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medium.com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/one-minute-machine-learning/vision-transformers-one-minute-summary-c1af0aa33c27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CNN: https://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www.aiophotoz.com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/photos/all-about-convolutional-neural-networks-cnns-by-savindi-wijenayaka.html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Spetifisches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version</a:t>
            </a:r>
          </a:p>
        </p:txBody>
      </p:sp>
      <p:sp>
        <p:nvSpPr>
          <p:cNvPr id="269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0032420-F63D-4F30-8C5C-86FDDAB0B8F6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Precision and Recall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PPL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UMAP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pPr indent="0" algn="r">
              <a:buNone/>
            </a:pPr>
            <a:fld id="{B861CA15-A493-456D-97CE-32A22465C52D}" type="slidenum">
              <a:rPr lang="en-US" sz="1400" b="0" u="none" strike="noStrike" smtClean="0">
                <a:solidFill>
                  <a:srgbClr val="000000"/>
                </a:solidFill>
                <a:effectLst/>
                <a:uFillTx/>
                <a:latin typeface="Times New Roman"/>
              </a:rPr>
              <a:t>8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9213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pPr indent="0" algn="r">
              <a:buNone/>
            </a:pPr>
            <a:fld id="{B861CA15-A493-456D-97CE-32A22465C52D}" type="slidenum">
              <a:rPr lang="en-US" sz="1400" b="0" u="none" strike="noStrike" smtClean="0">
                <a:solidFill>
                  <a:srgbClr val="000000"/>
                </a:solidFill>
                <a:effectLst/>
                <a:uFillTx/>
                <a:latin typeface="Times New Roman"/>
              </a:rPr>
              <a:t>9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68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en-US" sz="60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3004CCE-1D62-49D2-864A-13753511ED8F}" type="slidenum"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halt mit Überschri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1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AC71C6A-0516-4BC1-9CDC-F240A6B673DA}" type="slidenum"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ld mit Überschri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Seventh Outline Level</a:t>
            </a: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7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29F8F1D-1EE0-4949-9308-8F177068C302}" type="slidenum"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5BB3D44-2B06-467F-AA97-9615D932D4EA}" type="slidenum"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2CD66C8-94DD-4244-A907-662EA76C017E}" type="slidenum"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629353-DF54-4D9E-A95C-B74080C91FB9}" type="slidenum"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schnitts-&#10;überschri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60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en-US" sz="60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Mastertextformat bearbeiten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4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AA804D8-BC02-470B-805B-F32432D2F717}" type="slidenum"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0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564DE24-F6DE-47EC-96D7-1B2C57A71211}" type="slidenum"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gleic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8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AF3150-9B0F-4F1C-B834-915D1FE68146}" type="slidenum"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8A0F245-581D-4E6F-A7C8-59A35D940962}" type="slidenum"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810587F-92ED-4AFD-803E-A393B30B4D57}" type="slidenum">
              <a:rPr lang="en-US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0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fik 4"/>
          <p:cNvPicPr/>
          <p:nvPr/>
        </p:nvPicPr>
        <p:blipFill>
          <a:blip r:embed="rId2"/>
          <a:stretch/>
        </p:blipFill>
        <p:spPr>
          <a:xfrm rot="5400000">
            <a:off x="2730913" y="-3084097"/>
            <a:ext cx="6970852" cy="13021667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algn="ctr">
              <a:spcBef>
                <a:spcPts val="1001"/>
              </a:spcBef>
              <a:tabLst>
                <a:tab pos="0" algn="l"/>
              </a:tabLst>
            </a:pPr>
            <a:r>
              <a:rPr lang="en-US" sz="2400" b="0" u="none" strike="noStrike" dirty="0">
                <a:solidFill>
                  <a:schemeClr val="lt1"/>
                </a:solidFill>
                <a:effectLst/>
                <a:uFillTx/>
                <a:latin typeface="Aptos"/>
              </a:rPr>
              <a:t>Clara Salditt,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Karan </a:t>
            </a:r>
            <a:r>
              <a:rPr lang="en-US" sz="2400" dirty="0" err="1">
                <a:solidFill>
                  <a:schemeClr val="bg1"/>
                </a:solidFill>
                <a:latin typeface="+mn-lt"/>
              </a:rPr>
              <a:t>Molaverdikhani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, Barbara Ercolano</a:t>
            </a: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3AC681C-29E0-7AB5-7499-4A01EAC7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77" y="1973808"/>
            <a:ext cx="11089845" cy="1452929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Assessing Synthetic Data Quality and Model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Generalization for Planetary Imagery</a:t>
            </a:r>
            <a:endParaRPr lang="en-US" sz="48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97B3C1-E26A-0138-03BF-0CA8643BB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9852" y="0"/>
            <a:ext cx="2672148" cy="1397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F7D28E-37F4-AD65-DFFD-9FF7393D66C5}"/>
              </a:ext>
            </a:extLst>
          </p:cNvPr>
          <p:cNvSpPr txBox="1"/>
          <p:nvPr/>
        </p:nvSpPr>
        <p:spPr>
          <a:xfrm>
            <a:off x="2102629" y="5257440"/>
            <a:ext cx="7765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effectLst/>
              </a:rPr>
              <a:t>Workshop on AI-driven Data Engineering and Reusability for Earth and Space Sciences (DARES’25), co-located with the 28th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effectLst/>
              </a:rPr>
              <a:t>European Conference on Artificial Intelligence (ECAI 2025), Bologna, Italy, October 25, 2025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97"/>
    </mc:Choice>
    <mc:Fallback>
      <p:transition spd="slow" advTm="528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rafik 168"/>
          <p:cNvPicPr/>
          <p:nvPr/>
        </p:nvPicPr>
        <p:blipFill>
          <a:blip r:embed="rId2"/>
          <a:srcRect b="52831"/>
          <a:stretch>
            <a:fillRect/>
          </a:stretch>
        </p:blipFill>
        <p:spPr>
          <a:xfrm>
            <a:off x="1338480" y="1008040"/>
            <a:ext cx="9629280" cy="2798972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" name="Grafik 168">
            <a:extLst>
              <a:ext uri="{FF2B5EF4-FFF2-40B4-BE49-F238E27FC236}">
                <a16:creationId xmlns:a16="http://schemas.microsoft.com/office/drawing/2014/main" id="{672077AF-395F-EF53-06FE-A31C758E598A}"/>
              </a:ext>
            </a:extLst>
          </p:cNvPr>
          <p:cNvPicPr/>
          <p:nvPr/>
        </p:nvPicPr>
        <p:blipFill>
          <a:blip r:embed="rId2"/>
          <a:srcRect t="69227"/>
          <a:stretch>
            <a:fillRect/>
          </a:stretch>
        </p:blipFill>
        <p:spPr>
          <a:xfrm>
            <a:off x="1338480" y="3807012"/>
            <a:ext cx="9629280" cy="1826061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70"/>
    </mc:Choice>
    <mc:Fallback>
      <p:transition spd="slow" advTm="536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175" name="Grafik 8" descr="Ein Bild, das Text, Screenshot, Quadrat, Farbigkeit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194040" y="1824480"/>
            <a:ext cx="3797280" cy="320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6" name="Grafik 10" descr="Ein Bild, das Text, Screenshot, Quadrat, Diagramm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4196520" y="1824480"/>
            <a:ext cx="3797280" cy="320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" name="Grafik 6" descr="Ein Bild, das Text, Screenshot, Quadrat, Diagramm enthält.&#10;&#10;KI-generierte Inhalte können fehlerhaft sein."/>
          <p:cNvPicPr/>
          <p:nvPr/>
        </p:nvPicPr>
        <p:blipFill>
          <a:blip r:embed="rId4"/>
          <a:stretch/>
        </p:blipFill>
        <p:spPr>
          <a:xfrm>
            <a:off x="8192520" y="1824480"/>
            <a:ext cx="3797280" cy="320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Textfeld 13"/>
          <p:cNvSpPr/>
          <p:nvPr/>
        </p:nvSpPr>
        <p:spPr>
          <a:xfrm>
            <a:off x="194040" y="1349280"/>
            <a:ext cx="16567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FID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feld 14"/>
          <p:cNvSpPr/>
          <p:nvPr/>
        </p:nvSpPr>
        <p:spPr>
          <a:xfrm>
            <a:off x="4269600" y="1316880"/>
            <a:ext cx="16567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KID poly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feld 16"/>
          <p:cNvSpPr/>
          <p:nvPr/>
        </p:nvSpPr>
        <p:spPr>
          <a:xfrm>
            <a:off x="8192520" y="1316880"/>
            <a:ext cx="16567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KID rbf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5"/>
    </mc:Choice>
    <mc:Fallback>
      <p:transition spd="slow" advTm="1217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1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182" name="Grafik 181"/>
          <p:cNvPicPr/>
          <p:nvPr/>
        </p:nvPicPr>
        <p:blipFill>
          <a:blip r:embed="rId2"/>
          <a:stretch/>
        </p:blipFill>
        <p:spPr>
          <a:xfrm>
            <a:off x="595440" y="1062360"/>
            <a:ext cx="10863360" cy="4643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43"/>
    </mc:Choice>
    <mc:Fallback>
      <p:transition spd="slow" advTm="1624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 err="1">
                <a:solidFill>
                  <a:schemeClr val="dk1"/>
                </a:solidFill>
                <a:effectLst/>
                <a:uFillTx/>
                <a:latin typeface="Aptos"/>
              </a:rPr>
              <a:t>DreamSIM</a:t>
            </a: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F588203-91B4-B019-5B8B-39C2DC0BB6AF}"/>
                  </a:ext>
                </a:extLst>
              </p:cNvPr>
              <p:cNvSpPr txBox="1"/>
              <p:nvPr/>
            </p:nvSpPr>
            <p:spPr>
              <a:xfrm>
                <a:off x="837780" y="1994999"/>
                <a:ext cx="4923527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𝐷𝑟𝑒𝑎𝑚𝑆𝑖𝑚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F588203-91B4-B019-5B8B-39C2DC0BB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80" y="1994999"/>
                <a:ext cx="4923527" cy="746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1269F52-3DD6-B61D-2DE8-0D5D1812D0E1}"/>
                  </a:ext>
                </a:extLst>
              </p:cNvPr>
              <p:cNvSpPr txBox="1"/>
              <p:nvPr/>
            </p:nvSpPr>
            <p:spPr>
              <a:xfrm>
                <a:off x="757083" y="2964765"/>
                <a:ext cx="575187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set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network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layers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used</m:t>
                    </m:r>
                  </m:oMath>
                </a14:m>
                <a:endParaRPr lang="de-DE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are learned weights for each layer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de-DE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∙,∙</m:t>
                        </m:r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b="0" dirty="0" err="1">
                    <a:ea typeface="Cambria Math" panose="02040503050406030204" pitchFamily="18" charset="0"/>
                  </a:rPr>
                  <a:t>is</a:t>
                </a:r>
                <a:r>
                  <a:rPr lang="de-DE" sz="2000" b="0" dirty="0">
                    <a:ea typeface="Cambria Math" panose="02040503050406030204" pitchFamily="18" charset="0"/>
                  </a:rPr>
                  <a:t> a </a:t>
                </a:r>
                <a:r>
                  <a:rPr lang="de-DE" sz="2000" b="0" dirty="0" err="1">
                    <a:ea typeface="Cambria Math" panose="02040503050406030204" pitchFamily="18" charset="0"/>
                  </a:rPr>
                  <a:t>similarity</a:t>
                </a:r>
                <a:r>
                  <a:rPr lang="de-DE" sz="2000" b="0" dirty="0">
                    <a:ea typeface="Cambria Math" panose="02040503050406030204" pitchFamily="18" charset="0"/>
                  </a:rPr>
                  <a:t> function (</a:t>
                </a:r>
                <a:r>
                  <a:rPr lang="de-DE" sz="2000" b="0" dirty="0" err="1">
                    <a:ea typeface="Cambria Math" panose="02040503050406030204" pitchFamily="18" charset="0"/>
                  </a:rPr>
                  <a:t>cosine-similarity</a:t>
                </a:r>
                <a:r>
                  <a:rPr lang="de-DE" sz="2000" b="0" dirty="0">
                    <a:ea typeface="Cambria Math" panose="02040503050406030204" pitchFamily="18" charset="0"/>
                  </a:rPr>
                  <a:t>, L2)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denotes</a:t>
                </a:r>
                <a:r>
                  <a:rPr lang="de-DE" sz="2000" dirty="0">
                    <a:ea typeface="Cambria Math" panose="02040503050406030204" pitchFamily="18" charset="0"/>
                  </a:rPr>
                  <a:t> feature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representation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image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000" dirty="0">
                    <a:ea typeface="Cambria Math" panose="02040503050406030204" pitchFamily="18" charset="0"/>
                  </a:rPr>
                  <a:t> at layer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de-DE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1269F52-3DD6-B61D-2DE8-0D5D1812D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83" y="2964765"/>
                <a:ext cx="5751871" cy="1938992"/>
              </a:xfrm>
              <a:prstGeom prst="rect">
                <a:avLst/>
              </a:prstGeom>
              <a:blipFill>
                <a:blip r:embed="rId3"/>
                <a:stretch>
                  <a:fillRect l="-953" t="-943" r="-1907" b="-5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4"/>
    </mc:Choice>
    <mc:Fallback>
      <p:transition spd="slow" advTm="37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B76EA-2F26-4833-8C39-41874B62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>
            <a:extLst>
              <a:ext uri="{FF2B5EF4-FFF2-40B4-BE49-F238E27FC236}">
                <a16:creationId xmlns:a16="http://schemas.microsoft.com/office/drawing/2014/main" id="{4112E6C2-F2A5-AC91-06D6-B21867DD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 err="1">
                <a:solidFill>
                  <a:schemeClr val="dk1"/>
                </a:solidFill>
                <a:effectLst/>
                <a:uFillTx/>
                <a:latin typeface="Aptos"/>
              </a:rPr>
              <a:t>DreamSIM</a:t>
            </a: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:</a:t>
            </a:r>
          </a:p>
        </p:txBody>
      </p:sp>
      <p:pic>
        <p:nvPicPr>
          <p:cNvPr id="17" name="Grafik 16" descr="Ein Bild, das Blütenblatt, Text, Pflanze, Blume enthält.&#10;&#10;KI-generierte Inhalte können fehlerhaft sein.">
            <a:extLst>
              <a:ext uri="{FF2B5EF4-FFF2-40B4-BE49-F238E27FC236}">
                <a16:creationId xmlns:a16="http://schemas.microsoft.com/office/drawing/2014/main" id="{08E40828-7644-5F43-6FC5-25029AC86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56" y="1994998"/>
            <a:ext cx="3915321" cy="1939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2BD7116-BF1E-D326-F99A-D07B682FEE40}"/>
                  </a:ext>
                </a:extLst>
              </p:cNvPr>
              <p:cNvSpPr txBox="1"/>
              <p:nvPr/>
            </p:nvSpPr>
            <p:spPr>
              <a:xfrm>
                <a:off x="837780" y="1994999"/>
                <a:ext cx="4923527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𝐷𝑟𝑒𝑎𝑚𝑆𝑖𝑚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2BD7116-BF1E-D326-F99A-D07B682FE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80" y="1994999"/>
                <a:ext cx="4923527" cy="746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B71A3FB0-2CF1-8D34-0BCB-25384F474114}"/>
                  </a:ext>
                </a:extLst>
              </p:cNvPr>
              <p:cNvSpPr txBox="1"/>
              <p:nvPr/>
            </p:nvSpPr>
            <p:spPr>
              <a:xfrm>
                <a:off x="757083" y="2964765"/>
                <a:ext cx="575187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set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network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layers</m:t>
                    </m:r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used</m:t>
                    </m:r>
                  </m:oMath>
                </a14:m>
                <a:endParaRPr lang="de-DE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are learned weights for each layer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de-DE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∙,∙</m:t>
                        </m:r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b="0" dirty="0" err="1">
                    <a:ea typeface="Cambria Math" panose="02040503050406030204" pitchFamily="18" charset="0"/>
                  </a:rPr>
                  <a:t>is</a:t>
                </a:r>
                <a:r>
                  <a:rPr lang="de-DE" sz="2000" b="0" dirty="0">
                    <a:ea typeface="Cambria Math" panose="02040503050406030204" pitchFamily="18" charset="0"/>
                  </a:rPr>
                  <a:t> a </a:t>
                </a:r>
                <a:r>
                  <a:rPr lang="de-DE" sz="2000" b="0" dirty="0" err="1">
                    <a:ea typeface="Cambria Math" panose="02040503050406030204" pitchFamily="18" charset="0"/>
                  </a:rPr>
                  <a:t>similarity</a:t>
                </a:r>
                <a:r>
                  <a:rPr lang="de-DE" sz="2000" b="0" dirty="0">
                    <a:ea typeface="Cambria Math" panose="02040503050406030204" pitchFamily="18" charset="0"/>
                  </a:rPr>
                  <a:t> function (</a:t>
                </a:r>
                <a:r>
                  <a:rPr lang="de-DE" sz="2000" b="0" dirty="0" err="1">
                    <a:ea typeface="Cambria Math" panose="02040503050406030204" pitchFamily="18" charset="0"/>
                  </a:rPr>
                  <a:t>cosine-similarity</a:t>
                </a:r>
                <a:r>
                  <a:rPr lang="de-DE" sz="2000" b="0" dirty="0">
                    <a:ea typeface="Cambria Math" panose="02040503050406030204" pitchFamily="18" charset="0"/>
                  </a:rPr>
                  <a:t>, L2)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denotes</a:t>
                </a:r>
                <a:r>
                  <a:rPr lang="de-DE" sz="2000" dirty="0">
                    <a:ea typeface="Cambria Math" panose="02040503050406030204" pitchFamily="18" charset="0"/>
                  </a:rPr>
                  <a:t> feature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representation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image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000" dirty="0">
                    <a:ea typeface="Cambria Math" panose="02040503050406030204" pitchFamily="18" charset="0"/>
                  </a:rPr>
                  <a:t> at layer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de-DE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B71A3FB0-2CF1-8D34-0BCB-25384F47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83" y="2964765"/>
                <a:ext cx="5751871" cy="1938992"/>
              </a:xfrm>
              <a:prstGeom prst="rect">
                <a:avLst/>
              </a:prstGeom>
              <a:blipFill>
                <a:blip r:embed="rId4"/>
                <a:stretch>
                  <a:fillRect l="-953" t="-943" r="-1907" b="-5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59CFECAD-7FDB-8F56-6594-C7E98CB23FFE}"/>
              </a:ext>
            </a:extLst>
          </p:cNvPr>
          <p:cNvSpPr txBox="1"/>
          <p:nvPr/>
        </p:nvSpPr>
        <p:spPr>
          <a:xfrm>
            <a:off x="7312456" y="3934261"/>
            <a:ext cx="1848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(Fu et al., 2023)</a:t>
            </a:r>
          </a:p>
        </p:txBody>
      </p:sp>
    </p:spTree>
    <p:extLst>
      <p:ext uri="{BB962C8B-B14F-4D97-AF65-F5344CB8AC3E}">
        <p14:creationId xmlns:p14="http://schemas.microsoft.com/office/powerpoint/2010/main" val="3360273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3646">
        <p159:morph option="byObject"/>
      </p:transition>
    </mc:Choice>
    <mc:Fallback>
      <p:transition spd="slow" advTm="63646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73926-B7AD-07AA-64D7-CF676D1B6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>
            <a:extLst>
              <a:ext uri="{FF2B5EF4-FFF2-40B4-BE49-F238E27FC236}">
                <a16:creationId xmlns:a16="http://schemas.microsoft.com/office/drawing/2014/main" id="{1DBE7BC9-EDBE-E483-B376-826885B98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 err="1">
                <a:solidFill>
                  <a:schemeClr val="dk1"/>
                </a:solidFill>
                <a:effectLst/>
                <a:uFillTx/>
                <a:latin typeface="Aptos"/>
              </a:rPr>
              <a:t>DreamSIM</a:t>
            </a: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: Random matches</a:t>
            </a:r>
          </a:p>
        </p:txBody>
      </p:sp>
      <p:pic>
        <p:nvPicPr>
          <p:cNvPr id="9" name="Grafik 8" descr="Ein Bild, das Diagramm, Reihe, Origami enthält.&#10;&#10;KI-generierte Inhalte können fehlerhaft sein.">
            <a:extLst>
              <a:ext uri="{FF2B5EF4-FFF2-40B4-BE49-F238E27FC236}">
                <a16:creationId xmlns:a16="http://schemas.microsoft.com/office/drawing/2014/main" id="{DBC40410-A5D9-C00C-51C8-EB34316E3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72" y="1574158"/>
            <a:ext cx="8286255" cy="45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1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8"/>
    </mc:Choice>
    <mc:Fallback>
      <p:transition spd="slow" advTm="121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1CBAB-70FE-40DD-7FA1-4D6A7091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>
            <a:extLst>
              <a:ext uri="{FF2B5EF4-FFF2-40B4-BE49-F238E27FC236}">
                <a16:creationId xmlns:a16="http://schemas.microsoft.com/office/drawing/2014/main" id="{FF94AD53-101B-EA19-1A8D-8888B0FE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89" y="274092"/>
            <a:ext cx="3215289" cy="284027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600" b="0" u="none" strike="noStrike" dirty="0">
                <a:solidFill>
                  <a:schemeClr val="dk1"/>
                </a:solidFill>
                <a:effectLst/>
                <a:uFillTx/>
                <a:latin typeface="Aptos Display"/>
                <a:ea typeface="Noto Sans CJK SC"/>
              </a:rPr>
              <a:t>Nearest neighbor paring on </a:t>
            </a:r>
            <a:r>
              <a:rPr lang="en-US" sz="3600" b="1" u="none" strike="noStrike" dirty="0">
                <a:solidFill>
                  <a:schemeClr val="dk1"/>
                </a:solidFill>
                <a:effectLst/>
                <a:uFillTx/>
                <a:latin typeface="Aptos Display"/>
                <a:ea typeface="Noto Sans CJK SC"/>
              </a:rPr>
              <a:t>Test Data </a:t>
            </a:r>
            <a:endParaRPr lang="en-US" sz="3600" b="1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5" name="Grafik 4" descr="Ein Bild, das Diagramm, Reihe, Origami enthält.&#10;&#10;KI-generierte Inhalte können fehlerhaft sein.">
            <a:extLst>
              <a:ext uri="{FF2B5EF4-FFF2-40B4-BE49-F238E27FC236}">
                <a16:creationId xmlns:a16="http://schemas.microsoft.com/office/drawing/2014/main" id="{9CDE33D1-7233-BD55-4621-36019ECF8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4112364" y="146273"/>
            <a:ext cx="7848811" cy="3154908"/>
          </a:xfrm>
          <a:prstGeom prst="rect">
            <a:avLst/>
          </a:prstGeom>
        </p:spPr>
      </p:pic>
      <p:pic>
        <p:nvPicPr>
          <p:cNvPr id="2" name="Grafik 1" descr="Ein Bild, das Diagramm, Reihe, Origami enthält.&#10;&#10;KI-generierte Inhalte können fehlerhaft sein.">
            <a:extLst>
              <a:ext uri="{FF2B5EF4-FFF2-40B4-BE49-F238E27FC236}">
                <a16:creationId xmlns:a16="http://schemas.microsoft.com/office/drawing/2014/main" id="{AE1EF33C-81FB-3527-491D-55F454C04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63" y="3301181"/>
            <a:ext cx="7848811" cy="3409439"/>
          </a:xfrm>
          <a:prstGeom prst="rect">
            <a:avLst/>
          </a:prstGeom>
        </p:spPr>
      </p:pic>
      <p:sp>
        <p:nvSpPr>
          <p:cNvPr id="3" name="PlaceHolder 1">
            <a:extLst>
              <a:ext uri="{FF2B5EF4-FFF2-40B4-BE49-F238E27FC236}">
                <a16:creationId xmlns:a16="http://schemas.microsoft.com/office/drawing/2014/main" id="{AFFC5236-566B-1012-A57C-137EFCCF0EEE}"/>
              </a:ext>
            </a:extLst>
          </p:cNvPr>
          <p:cNvSpPr txBox="1">
            <a:spLocks/>
          </p:cNvSpPr>
          <p:nvPr/>
        </p:nvSpPr>
        <p:spPr>
          <a:xfrm>
            <a:off x="444789" y="3429000"/>
            <a:ext cx="3215289" cy="284027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dk1"/>
                </a:solidFill>
                <a:latin typeface="Aptos Display"/>
                <a:ea typeface="Noto Sans CJK SC"/>
              </a:rPr>
              <a:t>Nearest neighbor paring on </a:t>
            </a:r>
            <a:r>
              <a:rPr lang="en-US" sz="3600" b="1" dirty="0">
                <a:solidFill>
                  <a:schemeClr val="dk1"/>
                </a:solidFill>
                <a:latin typeface="Aptos Display"/>
                <a:ea typeface="Noto Sans CJK SC"/>
              </a:rPr>
              <a:t>Training Data </a:t>
            </a:r>
            <a:endParaRPr lang="en-US" sz="3600" b="1" dirty="0">
              <a:solidFill>
                <a:schemeClr val="dk1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161448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92"/>
    </mc:Choice>
    <mc:Fallback>
      <p:transition spd="slow" advTm="282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 Display"/>
              </a:rPr>
              <a:t>Nearest neighbor paring</a:t>
            </a:r>
            <a:endParaRPr lang="en-US" sz="4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2037348" y="2181240"/>
            <a:ext cx="7855225" cy="2984318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"/>
    </mc:Choice>
    <mc:Fallback>
      <p:transition spd="slow" advTm="88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2AAFE-D02F-1E81-D107-BEB5DB8FD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rau, Screenshot enthält.&#10;&#10;KI-generierte Inhalte können fehlerhaft sein.">
            <a:extLst>
              <a:ext uri="{FF2B5EF4-FFF2-40B4-BE49-F238E27FC236}">
                <a16:creationId xmlns:a16="http://schemas.microsoft.com/office/drawing/2014/main" id="{3670C919-78F6-4467-4366-3D5535E1E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82" y="532188"/>
            <a:ext cx="3356977" cy="1799018"/>
          </a:xfrm>
          <a:prstGeom prst="rect">
            <a:avLst/>
          </a:prstGeom>
        </p:spPr>
      </p:pic>
      <p:pic>
        <p:nvPicPr>
          <p:cNvPr id="5" name="Grafik 4" descr="Ein Bild, das Screenshot, Text enthält.&#10;&#10;KI-generierte Inhalte können fehlerhaft sein.">
            <a:extLst>
              <a:ext uri="{FF2B5EF4-FFF2-40B4-BE49-F238E27FC236}">
                <a16:creationId xmlns:a16="http://schemas.microsoft.com/office/drawing/2014/main" id="{A7342CB7-1731-DB13-00E2-630587F5F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04" y="532188"/>
            <a:ext cx="3356977" cy="1799018"/>
          </a:xfrm>
          <a:prstGeom prst="rect">
            <a:avLst/>
          </a:prstGeom>
        </p:spPr>
      </p:pic>
      <p:sp>
        <p:nvSpPr>
          <p:cNvPr id="6" name="Textfeld 29">
            <a:extLst>
              <a:ext uri="{FF2B5EF4-FFF2-40B4-BE49-F238E27FC236}">
                <a16:creationId xmlns:a16="http://schemas.microsoft.com/office/drawing/2014/main" id="{57B0203E-3E60-7C30-0779-A7641DA92A50}"/>
              </a:ext>
            </a:extLst>
          </p:cNvPr>
          <p:cNvSpPr/>
          <p:nvPr/>
        </p:nvSpPr>
        <p:spPr>
          <a:xfrm>
            <a:off x="1518019" y="532188"/>
            <a:ext cx="1301884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u="sng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Best</a:t>
            </a:r>
            <a:br>
              <a:rPr sz="2400" dirty="0"/>
            </a:br>
            <a:r>
              <a:rPr lang="en-US" sz="2400" b="0" u="sng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scores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" name="Grafik 7" descr="Ein Bild, das Screenshot, Grau enthält.&#10;&#10;KI-generierte Inhalte können fehlerhaft sein.">
            <a:extLst>
              <a:ext uri="{FF2B5EF4-FFF2-40B4-BE49-F238E27FC236}">
                <a16:creationId xmlns:a16="http://schemas.microsoft.com/office/drawing/2014/main" id="{1BF34494-D501-CCBF-32A5-7ABF1ADCD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03" y="2590113"/>
            <a:ext cx="3356977" cy="1799018"/>
          </a:xfrm>
          <a:prstGeom prst="rect">
            <a:avLst/>
          </a:prstGeom>
        </p:spPr>
      </p:pic>
      <p:pic>
        <p:nvPicPr>
          <p:cNvPr id="11" name="Grafik 10" descr="Ein Bild, das Schnee enthält.&#10;&#10;KI-generierte Inhalte können fehlerhaft sein.">
            <a:extLst>
              <a:ext uri="{FF2B5EF4-FFF2-40B4-BE49-F238E27FC236}">
                <a16:creationId xmlns:a16="http://schemas.microsoft.com/office/drawing/2014/main" id="{FF21D55D-9DCB-D477-E4F5-F1C9527DE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81" y="2590113"/>
            <a:ext cx="3356977" cy="1799018"/>
          </a:xfrm>
          <a:prstGeom prst="rect">
            <a:avLst/>
          </a:prstGeom>
        </p:spPr>
      </p:pic>
      <p:pic>
        <p:nvPicPr>
          <p:cNvPr id="17" name="Grafik 16" descr="Ein Bild, das Screenshot, Natur enthält.&#10;&#10;KI-generierte Inhalte können fehlerhaft sein.">
            <a:extLst>
              <a:ext uri="{FF2B5EF4-FFF2-40B4-BE49-F238E27FC236}">
                <a16:creationId xmlns:a16="http://schemas.microsoft.com/office/drawing/2014/main" id="{F877F1C9-BB49-0A79-C976-57A70D300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03" y="4648038"/>
            <a:ext cx="3356977" cy="1799018"/>
          </a:xfrm>
          <a:prstGeom prst="rect">
            <a:avLst/>
          </a:prstGeom>
        </p:spPr>
      </p:pic>
      <p:pic>
        <p:nvPicPr>
          <p:cNvPr id="19" name="Grafik 18" descr="Ein Bild, das Screenshot, Muster, Natur, Honigwabe enthält.&#10;&#10;KI-generierte Inhalte können fehlerhaft sein.">
            <a:extLst>
              <a:ext uri="{FF2B5EF4-FFF2-40B4-BE49-F238E27FC236}">
                <a16:creationId xmlns:a16="http://schemas.microsoft.com/office/drawing/2014/main" id="{8F8D5BDA-2E02-34B1-32CD-AE768F9C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80" y="4648038"/>
            <a:ext cx="3356977" cy="1799018"/>
          </a:xfrm>
          <a:prstGeom prst="rect">
            <a:avLst/>
          </a:prstGeom>
        </p:spPr>
      </p:pic>
      <p:sp>
        <p:nvSpPr>
          <p:cNvPr id="22" name="Textfeld 29">
            <a:extLst>
              <a:ext uri="{FF2B5EF4-FFF2-40B4-BE49-F238E27FC236}">
                <a16:creationId xmlns:a16="http://schemas.microsoft.com/office/drawing/2014/main" id="{8E87F1DA-D898-CF40-16C7-A84C9B8B17BE}"/>
              </a:ext>
            </a:extLst>
          </p:cNvPr>
          <p:cNvSpPr/>
          <p:nvPr/>
        </p:nvSpPr>
        <p:spPr>
          <a:xfrm>
            <a:off x="1518019" y="2590113"/>
            <a:ext cx="1301884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2400" u="sng" dirty="0"/>
              <a:t>Average</a:t>
            </a:r>
            <a:br>
              <a:rPr sz="2400" u="sng" dirty="0"/>
            </a:br>
            <a:r>
              <a:rPr lang="en-US" sz="2400" b="0" u="sng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scores</a:t>
            </a:r>
            <a:endParaRPr lang="en-US" sz="2400" b="0" u="sng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A2C6D569-858B-94B5-5F26-A2FF4E00B406}"/>
              </a:ext>
            </a:extLst>
          </p:cNvPr>
          <p:cNvSpPr/>
          <p:nvPr/>
        </p:nvSpPr>
        <p:spPr>
          <a:xfrm>
            <a:off x="1518019" y="4648038"/>
            <a:ext cx="1301884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2400" u="sng" dirty="0" err="1"/>
              <a:t>Worst</a:t>
            </a:r>
            <a:br>
              <a:rPr sz="2400" u="sng" dirty="0"/>
            </a:br>
            <a:r>
              <a:rPr lang="en-US" sz="2400" b="0" u="sng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scores</a:t>
            </a:r>
            <a:endParaRPr lang="en-US" sz="2400" b="0" u="sng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58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0"/>
    </mc:Choice>
    <mc:Fallback>
      <p:transition spd="slow" advTm="2638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8B76C6-6BDE-59A1-4510-574F78D1A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" name="Rectangle 209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C21FD20-4173-409D-C409-01B4B9F8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Bias: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A30FAEF-9604-851B-8EBD-96F5000C717D}"/>
                  </a:ext>
                </a:extLst>
              </p:cNvPr>
              <p:cNvSpPr txBox="1"/>
              <p:nvPr/>
            </p:nvSpPr>
            <p:spPr>
              <a:xfrm>
                <a:off x="968112" y="1637629"/>
                <a:ext cx="239706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A30FAEF-9604-851B-8EBD-96F5000C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12" y="1637629"/>
                <a:ext cx="2397066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228E245-2684-EF73-A086-A6188B3EEC0C}"/>
              </a:ext>
            </a:extLst>
          </p:cNvPr>
          <p:cNvCxnSpPr/>
          <p:nvPr/>
        </p:nvCxnSpPr>
        <p:spPr>
          <a:xfrm>
            <a:off x="4572000" y="225158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DC1DB11-24F4-8B3F-060A-E5D1D8C94EB7}"/>
              </a:ext>
            </a:extLst>
          </p:cNvPr>
          <p:cNvSpPr txBox="1"/>
          <p:nvPr/>
        </p:nvSpPr>
        <p:spPr>
          <a:xfrm>
            <a:off x="3545123" y="1861642"/>
            <a:ext cx="616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over RBG and image pair</a:t>
            </a:r>
          </a:p>
        </p:txBody>
      </p:sp>
    </p:spTree>
    <p:extLst>
      <p:ext uri="{BB962C8B-B14F-4D97-AF65-F5344CB8AC3E}">
        <p14:creationId xmlns:p14="http://schemas.microsoft.com/office/powerpoint/2010/main" val="202307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7"/>
    </mc:Choice>
    <mc:Fallback>
      <p:transition spd="slow" advTm="168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E916-EADC-FFF3-6AE0-4A8898A8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14B0E-EADD-2D31-AFD0-736CB660CC9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ars: Facts - NASA Science">
            <a:extLst>
              <a:ext uri="{FF2B5EF4-FFF2-40B4-BE49-F238E27FC236}">
                <a16:creationId xmlns:a16="http://schemas.microsoft.com/office/drawing/2014/main" id="{407CE292-D5C8-5664-6E30-07485B8A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52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37"/>
    </mc:Choice>
    <mc:Fallback>
      <p:transition spd="slow" advTm="3343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7D86E-F6B5-0A64-5215-8F4144941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" name="Rectangle 209">
            <a:extLst>
              <a:ext uri="{FF2B5EF4-FFF2-40B4-BE49-F238E27FC236}">
                <a16:creationId xmlns:a16="http://schemas.microsoft.com/office/drawing/2014/main" id="{0E0A67EC-2E08-8C51-4807-2735CA5E4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0A75C9FD-52E2-955E-E1B2-156BD0FF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2" y="2871317"/>
            <a:ext cx="3797536" cy="3142461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58D4E455-937A-A395-5BE8-B6FBFB28F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Bias: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412C3C-92E6-C3ED-25C4-89FF850FBF80}"/>
                  </a:ext>
                </a:extLst>
              </p:cNvPr>
              <p:cNvSpPr txBox="1"/>
              <p:nvPr/>
            </p:nvSpPr>
            <p:spPr>
              <a:xfrm>
                <a:off x="968112" y="1637629"/>
                <a:ext cx="239706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412C3C-92E6-C3ED-25C4-89FF850FB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12" y="1637629"/>
                <a:ext cx="2397066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78A2F-9AFF-E425-D072-7AFC9CD8E66D}"/>
              </a:ext>
            </a:extLst>
          </p:cNvPr>
          <p:cNvCxnSpPr/>
          <p:nvPr/>
        </p:nvCxnSpPr>
        <p:spPr>
          <a:xfrm>
            <a:off x="4572000" y="225158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1500ACA-FEF6-A474-FD8F-6631B73B8DC0}"/>
              </a:ext>
            </a:extLst>
          </p:cNvPr>
          <p:cNvSpPr txBox="1"/>
          <p:nvPr/>
        </p:nvSpPr>
        <p:spPr>
          <a:xfrm>
            <a:off x="3545123" y="1861642"/>
            <a:ext cx="616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over RBG and image pair</a:t>
            </a:r>
          </a:p>
        </p:txBody>
      </p:sp>
    </p:spTree>
    <p:extLst>
      <p:ext uri="{BB962C8B-B14F-4D97-AF65-F5344CB8AC3E}">
        <p14:creationId xmlns:p14="http://schemas.microsoft.com/office/powerpoint/2010/main" val="3300883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480">
        <p159:morph option="byObject"/>
      </p:transition>
    </mc:Choice>
    <mc:Fallback>
      <p:transition spd="slow" advTm="1448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C1ED3-BA8B-6E4C-94A6-672C87B5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" name="Rectangle 209">
            <a:extLst>
              <a:ext uri="{FF2B5EF4-FFF2-40B4-BE49-F238E27FC236}">
                <a16:creationId xmlns:a16="http://schemas.microsoft.com/office/drawing/2014/main" id="{A71122FD-9773-E6E9-0034-37A871278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9F03E510-F802-C674-71C9-615277DBC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2" y="2871317"/>
            <a:ext cx="3797536" cy="3142461"/>
          </a:xfrm>
          <a:prstGeom prst="rect">
            <a:avLst/>
          </a:prstGeom>
        </p:spPr>
      </p:pic>
      <p:pic>
        <p:nvPicPr>
          <p:cNvPr id="2" name="Grafik 1" descr="Ein Bild, das Screenshot, Text, Farbigkeit enthält.&#10;&#10;KI-generierte Inhalte können fehlerhaft sein.">
            <a:extLst>
              <a:ext uri="{FF2B5EF4-FFF2-40B4-BE49-F238E27FC236}">
                <a16:creationId xmlns:a16="http://schemas.microsoft.com/office/drawing/2014/main" id="{B57901B1-FFA4-FB28-DC63-F79CB342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99" y="2871317"/>
            <a:ext cx="3797536" cy="3142461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FAB5AB6-83EF-DD40-5705-C29370F7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Bias: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6172B73-00A5-ED36-BA88-05DCDA5C4EB3}"/>
                  </a:ext>
                </a:extLst>
              </p:cNvPr>
              <p:cNvSpPr txBox="1"/>
              <p:nvPr/>
            </p:nvSpPr>
            <p:spPr>
              <a:xfrm>
                <a:off x="968112" y="1637629"/>
                <a:ext cx="239706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6172B73-00A5-ED36-BA88-05DCDA5C4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12" y="1637629"/>
                <a:ext cx="2397066" cy="778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4114E0B-5B16-CC5C-2391-81AAA29B6DCA}"/>
              </a:ext>
            </a:extLst>
          </p:cNvPr>
          <p:cNvCxnSpPr/>
          <p:nvPr/>
        </p:nvCxnSpPr>
        <p:spPr>
          <a:xfrm>
            <a:off x="4572000" y="225158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5D5FD83-D5EA-933D-07A3-7A033C015866}"/>
              </a:ext>
            </a:extLst>
          </p:cNvPr>
          <p:cNvSpPr txBox="1"/>
          <p:nvPr/>
        </p:nvSpPr>
        <p:spPr>
          <a:xfrm>
            <a:off x="3545123" y="1861642"/>
            <a:ext cx="616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over RBG and image pair</a:t>
            </a:r>
          </a:p>
        </p:txBody>
      </p:sp>
    </p:spTree>
    <p:extLst>
      <p:ext uri="{BB962C8B-B14F-4D97-AF65-F5344CB8AC3E}">
        <p14:creationId xmlns:p14="http://schemas.microsoft.com/office/powerpoint/2010/main" val="3976970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248">
        <p159:morph option="byObject"/>
      </p:transition>
    </mc:Choice>
    <mc:Fallback>
      <p:transition spd="slow" advTm="1624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799D2-C83C-7265-7CA6-5E3954B5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" name="Rectangle 209">
            <a:extLst>
              <a:ext uri="{FF2B5EF4-FFF2-40B4-BE49-F238E27FC236}">
                <a16:creationId xmlns:a16="http://schemas.microsoft.com/office/drawing/2014/main" id="{F8AB404B-C560-3206-CF39-24F61686D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1F82A5B2-EB5B-11AB-CA0A-31338F427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2" y="2871317"/>
            <a:ext cx="3797536" cy="3142461"/>
          </a:xfrm>
          <a:prstGeom prst="rect">
            <a:avLst/>
          </a:prstGeom>
        </p:spPr>
      </p:pic>
      <p:pic>
        <p:nvPicPr>
          <p:cNvPr id="2" name="Grafik 1" descr="Ein Bild, das Screenshot, Text, Farbigkeit enthält.&#10;&#10;KI-generierte Inhalte können fehlerhaft sein.">
            <a:extLst>
              <a:ext uri="{FF2B5EF4-FFF2-40B4-BE49-F238E27FC236}">
                <a16:creationId xmlns:a16="http://schemas.microsoft.com/office/drawing/2014/main" id="{0AAE63D9-CEA4-B5CC-D448-E174CAF5A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99" y="2871317"/>
            <a:ext cx="3797536" cy="3142461"/>
          </a:xfrm>
          <a:prstGeom prst="rect">
            <a:avLst/>
          </a:prstGeom>
        </p:spPr>
      </p:pic>
      <p:pic>
        <p:nvPicPr>
          <p:cNvPr id="5" name="Grafik 4" descr="Ein Bild, das Screenshot, Text, Farbigkeit, Kreis enthält.&#10;&#10;KI-generierte Inhalte können fehlerhaft sein.">
            <a:extLst>
              <a:ext uri="{FF2B5EF4-FFF2-40B4-BE49-F238E27FC236}">
                <a16:creationId xmlns:a16="http://schemas.microsoft.com/office/drawing/2014/main" id="{AF8A37F4-E054-C60C-CCBC-A82C4231D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86" y="2871317"/>
            <a:ext cx="3797536" cy="3142461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438EFBCD-0C8B-9CFC-90DB-6F8ACC7E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Bias: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307AFD0-92C2-042E-D33A-682BB8CA67B9}"/>
                  </a:ext>
                </a:extLst>
              </p:cNvPr>
              <p:cNvSpPr txBox="1"/>
              <p:nvPr/>
            </p:nvSpPr>
            <p:spPr>
              <a:xfrm>
                <a:off x="968112" y="1637629"/>
                <a:ext cx="239706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307AFD0-92C2-042E-D33A-682BB8CA6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12" y="1637629"/>
                <a:ext cx="2397066" cy="778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CDEC32-04E2-14D7-FC30-74E0038D19DB}"/>
              </a:ext>
            </a:extLst>
          </p:cNvPr>
          <p:cNvCxnSpPr/>
          <p:nvPr/>
        </p:nvCxnSpPr>
        <p:spPr>
          <a:xfrm>
            <a:off x="4572000" y="225158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9CA3396-63CE-E9C0-5583-EA7B2DFD212B}"/>
              </a:ext>
            </a:extLst>
          </p:cNvPr>
          <p:cNvSpPr txBox="1"/>
          <p:nvPr/>
        </p:nvSpPr>
        <p:spPr>
          <a:xfrm>
            <a:off x="3545123" y="1861642"/>
            <a:ext cx="616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over RBG and image pair</a:t>
            </a:r>
          </a:p>
        </p:txBody>
      </p:sp>
    </p:spTree>
    <p:extLst>
      <p:ext uri="{BB962C8B-B14F-4D97-AF65-F5344CB8AC3E}">
        <p14:creationId xmlns:p14="http://schemas.microsoft.com/office/powerpoint/2010/main" val="171314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27">
        <p159:morph option="byObject"/>
      </p:transition>
    </mc:Choice>
    <mc:Fallback>
      <p:transition spd="slow" advTm="6027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EB6A3-33E1-4AD7-D712-515716C3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>
            <a:extLst>
              <a:ext uri="{FF2B5EF4-FFF2-40B4-BE49-F238E27FC236}">
                <a16:creationId xmlns:a16="http://schemas.microsoft.com/office/drawing/2014/main" id="{F8575A15-DA6B-66D2-8295-11DDCCEB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 Display"/>
              </a:rPr>
              <a:t>Pearson Correlation between Metrics &amp; Entropy</a:t>
            </a:r>
            <a:endParaRPr lang="en-US" sz="4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A45E934-A0AC-5AE6-67D9-0D13A2C04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995001"/>
            <a:ext cx="10073567" cy="42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3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82"/>
    </mc:Choice>
    <mc:Fallback>
      <p:transition spd="slow" advTm="1998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75E288-14C0-63CF-B5D6-1D3A6B3D6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>
            <a:extLst>
              <a:ext uri="{FF2B5EF4-FFF2-40B4-BE49-F238E27FC236}">
                <a16:creationId xmlns:a16="http://schemas.microsoft.com/office/drawing/2014/main" id="{744642AE-36FA-CE5E-E3B4-F0590383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Conclusion</a:t>
            </a:r>
          </a:p>
        </p:txBody>
      </p:sp>
      <p:graphicFrame>
        <p:nvGraphicFramePr>
          <p:cNvPr id="252" name="PlaceHolder 2">
            <a:extLst>
              <a:ext uri="{FF2B5EF4-FFF2-40B4-BE49-F238E27FC236}">
                <a16:creationId xmlns:a16="http://schemas.microsoft.com/office/drawing/2014/main" id="{27A2D2CE-9101-C719-CF49-348CACEF1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242333"/>
              </p:ext>
            </p:extLst>
          </p:nvPr>
        </p:nvGraphicFramePr>
        <p:xfrm>
          <a:off x="838080" y="1825560"/>
          <a:ext cx="10150762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972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47"/>
    </mc:Choice>
    <mc:Fallback>
      <p:transition spd="slow" advTm="8494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ED33BD-C1E8-0B7E-3836-685B715C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>
            <a:extLst>
              <a:ext uri="{FF2B5EF4-FFF2-40B4-BE49-F238E27FC236}">
                <a16:creationId xmlns:a16="http://schemas.microsoft.com/office/drawing/2014/main" id="{FD483F8E-D7B3-69F8-28D1-11B4783BC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Outlook and open questions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D32383D-2BCB-0909-6202-D732A7281481}"/>
              </a:ext>
            </a:extLst>
          </p:cNvPr>
          <p:cNvGrpSpPr/>
          <p:nvPr/>
        </p:nvGrpSpPr>
        <p:grpSpPr>
          <a:xfrm>
            <a:off x="578535" y="3016044"/>
            <a:ext cx="3275712" cy="1696633"/>
            <a:chOff x="0" y="0"/>
            <a:chExt cx="10861161" cy="712530"/>
          </a:xfrm>
          <a:solidFill>
            <a:srgbClr val="79ADC8"/>
          </a:solidFill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C88BE5D6-BAAA-041B-FA96-ABCC45A4F68A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9BE3600-9733-EFC8-99D9-76BF01A1965F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>
                <a:spcBef>
                  <a:spcPts val="1001"/>
                </a:spcBef>
                <a:tabLst>
                  <a:tab pos="0" algn="l"/>
                </a:tabLst>
              </a:pPr>
              <a:r>
                <a:rPr lang="en-US" sz="2800" dirty="0">
                  <a:solidFill>
                    <a:schemeClr val="dk1"/>
                  </a:solidFill>
                  <a:latin typeface="Aptos"/>
                </a:rPr>
                <a:t>Clip’s “Bump” -&gt; sensitive to color?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648E8C-CEB8-49E3-6EDA-388FA46CA22A}"/>
              </a:ext>
            </a:extLst>
          </p:cNvPr>
          <p:cNvGrpSpPr/>
          <p:nvPr/>
        </p:nvGrpSpPr>
        <p:grpSpPr>
          <a:xfrm>
            <a:off x="4278352" y="3016045"/>
            <a:ext cx="3296371" cy="1696632"/>
            <a:chOff x="0" y="0"/>
            <a:chExt cx="10861161" cy="712530"/>
          </a:xfrm>
          <a:solidFill>
            <a:srgbClr val="79ADC8"/>
          </a:solidFill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9B97C6C3-5506-C99C-8061-B4ED248ED243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hteck: abgerundete Ecken 4">
              <a:extLst>
                <a:ext uri="{FF2B5EF4-FFF2-40B4-BE49-F238E27FC236}">
                  <a16:creationId xmlns:a16="http://schemas.microsoft.com/office/drawing/2014/main" id="{C044845E-D4F0-F817-9B0C-14A87E25892E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>
                <a:spcBef>
                  <a:spcPts val="1001"/>
                </a:spcBef>
                <a:tabLst>
                  <a:tab pos="0" algn="l"/>
                </a:tabLst>
              </a:pPr>
              <a:r>
                <a:rPr lang="en-US" sz="2800" dirty="0">
                  <a:solidFill>
                    <a:schemeClr val="dk1"/>
                  </a:solidFill>
                  <a:latin typeface="Aptos"/>
                </a:rPr>
                <a:t>Image similarity metrics bias toward simple structure?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DA615A2-593A-DA83-8657-88178E1A8B9C}"/>
              </a:ext>
            </a:extLst>
          </p:cNvPr>
          <p:cNvGrpSpPr/>
          <p:nvPr/>
        </p:nvGrpSpPr>
        <p:grpSpPr>
          <a:xfrm>
            <a:off x="8227150" y="3016045"/>
            <a:ext cx="3275711" cy="1696632"/>
            <a:chOff x="0" y="0"/>
            <a:chExt cx="10861161" cy="712530"/>
          </a:xfrm>
          <a:solidFill>
            <a:srgbClr val="79ADC8"/>
          </a:solidFill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1B11C0D-BAD4-4101-8F88-3C907157E135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hteck: abgerundete Ecken 4">
              <a:extLst>
                <a:ext uri="{FF2B5EF4-FFF2-40B4-BE49-F238E27FC236}">
                  <a16:creationId xmlns:a16="http://schemas.microsoft.com/office/drawing/2014/main" id="{E8261F2D-195A-3399-8D0F-2F0CBD731D9E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>
                <a:spcBef>
                  <a:spcPts val="1001"/>
                </a:spcBef>
                <a:tabLst>
                  <a:tab pos="0" algn="l"/>
                </a:tabLst>
              </a:pPr>
              <a:r>
                <a:rPr lang="en-US" sz="2800" dirty="0">
                  <a:solidFill>
                    <a:schemeClr val="dk1"/>
                  </a:solidFill>
                  <a:latin typeface="Aptos"/>
                </a:rPr>
                <a:t>Better </a:t>
              </a:r>
              <a:r>
                <a:rPr lang="en-US" sz="2800" dirty="0">
                  <a:solidFill>
                    <a:schemeClr val="dk1"/>
                  </a:solidFill>
                  <a:latin typeface="Aptos Display"/>
                </a:rPr>
                <a:t>n</a:t>
              </a:r>
              <a:r>
                <a:rPr lang="en-US" sz="2800" b="0" u="none" strike="noStrike" dirty="0">
                  <a:solidFill>
                    <a:schemeClr val="dk1"/>
                  </a:solidFill>
                  <a:effectLst/>
                  <a:uFillTx/>
                  <a:latin typeface="Aptos Display"/>
                  <a:ea typeface="Noto Sans CJK SC"/>
                </a:rPr>
                <a:t>earest neighbor</a:t>
              </a:r>
              <a:r>
                <a:rPr lang="en-US" sz="2800" dirty="0">
                  <a:solidFill>
                    <a:schemeClr val="dk1"/>
                  </a:solidFill>
                  <a:latin typeface="Aptos"/>
                </a:rPr>
                <a:t> matches?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009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7"/>
    </mc:Choice>
    <mc:Fallback>
      <p:transition spd="slow" advTm="1511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7F337E-FFAB-3CCB-2A10-DA9E1AFFE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56178A8-1806-FBA4-7F89-5C2DE811B5E6}"/>
              </a:ext>
            </a:extLst>
          </p:cNvPr>
          <p:cNvGrpSpPr/>
          <p:nvPr/>
        </p:nvGrpSpPr>
        <p:grpSpPr>
          <a:xfrm>
            <a:off x="4165858" y="4711364"/>
            <a:ext cx="3348876" cy="1781596"/>
            <a:chOff x="0" y="0"/>
            <a:chExt cx="10861161" cy="712530"/>
          </a:xfrm>
          <a:solidFill>
            <a:srgbClr val="79ADC8"/>
          </a:solidFill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AE9593E1-AD80-40EC-A8E2-394CF84B1CC0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hteck: abgerundete Ecken 4">
              <a:extLst>
                <a:ext uri="{FF2B5EF4-FFF2-40B4-BE49-F238E27FC236}">
                  <a16:creationId xmlns:a16="http://schemas.microsoft.com/office/drawing/2014/main" id="{9688BCE1-6433-B8BD-C2D0-53EE0B698D2E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>
                <a:spcBef>
                  <a:spcPts val="1001"/>
                </a:spcBef>
                <a:tabLst>
                  <a:tab pos="0" algn="l"/>
                </a:tabLst>
              </a:pPr>
              <a:r>
                <a:rPr lang="en-US" sz="2800" dirty="0">
                  <a:solidFill>
                    <a:schemeClr val="dk1"/>
                  </a:solidFill>
                  <a:latin typeface="Aptos"/>
                </a:rPr>
                <a:t>Are models aligned with human perception?</a:t>
              </a:r>
            </a:p>
          </p:txBody>
        </p: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174B2A4-A31E-35E9-C2C8-126EE32C1E3E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2166797" y="3574728"/>
            <a:ext cx="3663005" cy="1136636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A23F39-AE65-2C32-E936-109BF38F56EF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5829802" y="3574728"/>
            <a:ext cx="3985609" cy="1136636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PlaceHolder 1">
            <a:extLst>
              <a:ext uri="{FF2B5EF4-FFF2-40B4-BE49-F238E27FC236}">
                <a16:creationId xmlns:a16="http://schemas.microsoft.com/office/drawing/2014/main" id="{0409FE95-7DB9-A8EB-8E51-11521AEE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Outlook and open questions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B2C0987-EE7D-D0E6-C052-D786AA8C9037}"/>
              </a:ext>
            </a:extLst>
          </p:cNvPr>
          <p:cNvGrpSpPr/>
          <p:nvPr/>
        </p:nvGrpSpPr>
        <p:grpSpPr>
          <a:xfrm>
            <a:off x="539206" y="2062315"/>
            <a:ext cx="3275712" cy="1512413"/>
            <a:chOff x="0" y="0"/>
            <a:chExt cx="10861161" cy="712530"/>
          </a:xfrm>
          <a:solidFill>
            <a:srgbClr val="79ADC8"/>
          </a:solidFill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8B100B41-EAB1-4BA0-49CD-28FE09E01838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8C1BEAD-1D30-ACAB-2B8B-4D92286BB739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>
                <a:spcBef>
                  <a:spcPts val="1001"/>
                </a:spcBef>
                <a:tabLst>
                  <a:tab pos="0" algn="l"/>
                </a:tabLst>
              </a:pPr>
              <a:r>
                <a:rPr lang="en-US" sz="2800" dirty="0">
                  <a:solidFill>
                    <a:schemeClr val="dk1"/>
                  </a:solidFill>
                  <a:latin typeface="Aptos"/>
                </a:rPr>
                <a:t>Clip’s “Bump” -&gt; sensitive to color?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C31301-5A62-CAC7-3E3E-80B58B86F20A}"/>
              </a:ext>
            </a:extLst>
          </p:cNvPr>
          <p:cNvGrpSpPr/>
          <p:nvPr/>
        </p:nvGrpSpPr>
        <p:grpSpPr>
          <a:xfrm>
            <a:off x="4239023" y="2062315"/>
            <a:ext cx="3296371" cy="1512413"/>
            <a:chOff x="0" y="0"/>
            <a:chExt cx="10861161" cy="712530"/>
          </a:xfrm>
          <a:solidFill>
            <a:srgbClr val="79ADC8"/>
          </a:solidFill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A934CE3B-93A5-6F00-470D-B887228DB8C2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hteck: abgerundete Ecken 4">
              <a:extLst>
                <a:ext uri="{FF2B5EF4-FFF2-40B4-BE49-F238E27FC236}">
                  <a16:creationId xmlns:a16="http://schemas.microsoft.com/office/drawing/2014/main" id="{90334664-14F8-F9D7-82BC-CC402EB7D363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>
                <a:spcBef>
                  <a:spcPts val="1001"/>
                </a:spcBef>
                <a:tabLst>
                  <a:tab pos="0" algn="l"/>
                </a:tabLst>
              </a:pPr>
              <a:r>
                <a:rPr lang="en-US" sz="2800" dirty="0">
                  <a:solidFill>
                    <a:schemeClr val="dk1"/>
                  </a:solidFill>
                  <a:latin typeface="Aptos"/>
                </a:rPr>
                <a:t>Image similarity metrics bias toward simple structure?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6B80B3A-FB83-3B19-3D24-6B53E37286C5}"/>
              </a:ext>
            </a:extLst>
          </p:cNvPr>
          <p:cNvGrpSpPr/>
          <p:nvPr/>
        </p:nvGrpSpPr>
        <p:grpSpPr>
          <a:xfrm>
            <a:off x="8187821" y="2062316"/>
            <a:ext cx="3275711" cy="1512412"/>
            <a:chOff x="0" y="0"/>
            <a:chExt cx="10861161" cy="712530"/>
          </a:xfrm>
          <a:solidFill>
            <a:srgbClr val="79ADC8"/>
          </a:solidFill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CED7B8ED-DDD7-E851-26CD-485F7DF44772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hteck: abgerundete Ecken 4">
              <a:extLst>
                <a:ext uri="{FF2B5EF4-FFF2-40B4-BE49-F238E27FC236}">
                  <a16:creationId xmlns:a16="http://schemas.microsoft.com/office/drawing/2014/main" id="{36F17EC7-B4AE-4401-4CB4-DFED9508357C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>
                <a:spcBef>
                  <a:spcPts val="1001"/>
                </a:spcBef>
                <a:tabLst>
                  <a:tab pos="0" algn="l"/>
                </a:tabLst>
              </a:pPr>
              <a:r>
                <a:rPr lang="en-US" sz="2800" dirty="0">
                  <a:solidFill>
                    <a:schemeClr val="dk1"/>
                  </a:solidFill>
                  <a:latin typeface="Aptos"/>
                </a:rPr>
                <a:t>Better </a:t>
              </a:r>
              <a:r>
                <a:rPr lang="en-US" sz="2800" dirty="0">
                  <a:solidFill>
                    <a:schemeClr val="dk1"/>
                  </a:solidFill>
                  <a:latin typeface="Aptos Display"/>
                </a:rPr>
                <a:t>n</a:t>
              </a:r>
              <a:r>
                <a:rPr lang="en-US" sz="2800" b="0" u="none" strike="noStrike" dirty="0">
                  <a:solidFill>
                    <a:schemeClr val="dk1"/>
                  </a:solidFill>
                  <a:effectLst/>
                  <a:uFillTx/>
                  <a:latin typeface="Aptos Display"/>
                  <a:ea typeface="Noto Sans CJK SC"/>
                </a:rPr>
                <a:t>earest neighbor</a:t>
              </a:r>
              <a:r>
                <a:rPr lang="en-US" sz="2800" dirty="0">
                  <a:solidFill>
                    <a:schemeClr val="dk1"/>
                  </a:solidFill>
                  <a:latin typeface="Aptos"/>
                </a:rPr>
                <a:t> matches?</a:t>
              </a:r>
            </a:p>
          </p:txBody>
        </p:sp>
      </p:grp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B966284-6547-2B94-1AF1-64B35BB1A511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5829802" y="3574729"/>
            <a:ext cx="11066" cy="1136635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508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415">
        <p159:morph option="byObject"/>
      </p:transition>
    </mc:Choice>
    <mc:Fallback>
      <p:transition spd="slow" advTm="13415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1D1E-D1F7-46B0-84FA-66AC0A5E4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fik 4">
            <a:extLst>
              <a:ext uri="{FF2B5EF4-FFF2-40B4-BE49-F238E27FC236}">
                <a16:creationId xmlns:a16="http://schemas.microsoft.com/office/drawing/2014/main" id="{7187C3B4-F147-10E4-BBDF-4588099A4F3B}"/>
              </a:ext>
            </a:extLst>
          </p:cNvPr>
          <p:cNvPicPr/>
          <p:nvPr/>
        </p:nvPicPr>
        <p:blipFill>
          <a:blip r:embed="rId2"/>
          <a:stretch/>
        </p:blipFill>
        <p:spPr>
          <a:xfrm rot="5400000">
            <a:off x="2653104" y="-3039336"/>
            <a:ext cx="6885792" cy="1290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PlaceHolder 2">
            <a:extLst>
              <a:ext uri="{FF2B5EF4-FFF2-40B4-BE49-F238E27FC236}">
                <a16:creationId xmlns:a16="http://schemas.microsoft.com/office/drawing/2014/main" id="{CCAAB3E5-099A-DF34-475D-ECC66784672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768EFB0-0DD2-E840-40FE-14F0D01A7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98" y="1820570"/>
            <a:ext cx="10510804" cy="2407301"/>
          </a:xfrm>
        </p:spPr>
        <p:txBody>
          <a:bodyPr/>
          <a:lstStyle/>
          <a:p>
            <a:pPr algn="ctr"/>
            <a:r>
              <a:rPr lang="en-US" sz="4800" u="sng" dirty="0">
                <a:solidFill>
                  <a:schemeClr val="bg1"/>
                </a:solidFill>
              </a:rPr>
              <a:t>Thank you for listening!</a:t>
            </a:r>
            <a:br>
              <a:rPr lang="en-US" sz="4800" u="sng" dirty="0">
                <a:solidFill>
                  <a:schemeClr val="bg1"/>
                </a:solidFill>
              </a:rPr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956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dirty="0">
                <a:solidFill>
                  <a:schemeClr val="dk1"/>
                </a:solidFill>
                <a:latin typeface="Aptos Display"/>
              </a:rPr>
              <a:t>Outline</a:t>
            </a:r>
            <a:endParaRPr lang="en-US" sz="4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131695104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00"/>
    </mc:Choice>
    <mc:Fallback>
      <p:transition spd="slow" advTm="693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EBA41F-0DA4-A93B-9896-33328DBE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>
            <a:extLst>
              <a:ext uri="{FF2B5EF4-FFF2-40B4-BE49-F238E27FC236}">
                <a16:creationId xmlns:a16="http://schemas.microsoft.com/office/drawing/2014/main" id="{E3F1EDFC-5066-DD5F-B5D8-CBCFED24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Summary of Methods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946E0E4-F711-1431-5681-1972ED2A6BAF}"/>
              </a:ext>
            </a:extLst>
          </p:cNvPr>
          <p:cNvCxnSpPr>
            <a:cxnSpLocks/>
          </p:cNvCxnSpPr>
          <p:nvPr/>
        </p:nvCxnSpPr>
        <p:spPr>
          <a:xfrm>
            <a:off x="2189928" y="3935781"/>
            <a:ext cx="454949" cy="0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8D76197-0339-A47D-80F2-22ACD80D1910}"/>
              </a:ext>
            </a:extLst>
          </p:cNvPr>
          <p:cNvGrpSpPr/>
          <p:nvPr/>
        </p:nvGrpSpPr>
        <p:grpSpPr>
          <a:xfrm>
            <a:off x="220751" y="3589602"/>
            <a:ext cx="1969177" cy="743339"/>
            <a:chOff x="0" y="0"/>
            <a:chExt cx="10861161" cy="712530"/>
          </a:xfrm>
          <a:solidFill>
            <a:srgbClr val="79ADC8"/>
          </a:solidFill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E0EAF320-F3A6-4706-62DB-3B4289A24A2D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hteck: abgerundete Ecken 4">
              <a:extLst>
                <a:ext uri="{FF2B5EF4-FFF2-40B4-BE49-F238E27FC236}">
                  <a16:creationId xmlns:a16="http://schemas.microsoft.com/office/drawing/2014/main" id="{A9732287-2E69-E7A4-DA1A-2CBC9C2ACD53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kern="1200" dirty="0">
                  <a:solidFill>
                    <a:schemeClr val="tx1"/>
                  </a:solidFill>
                </a:rPr>
                <a:t>HiRISE images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9A5DFE4-E549-319C-B723-C23A1299B2AA}"/>
              </a:ext>
            </a:extLst>
          </p:cNvPr>
          <p:cNvGrpSpPr/>
          <p:nvPr/>
        </p:nvGrpSpPr>
        <p:grpSpPr>
          <a:xfrm>
            <a:off x="2711616" y="3569890"/>
            <a:ext cx="1899497" cy="743339"/>
            <a:chOff x="0" y="0"/>
            <a:chExt cx="10861161" cy="712530"/>
          </a:xfrm>
          <a:solidFill>
            <a:srgbClr val="79ADC8"/>
          </a:solidFill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032AE279-B565-C2C4-F249-BBAA09496716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hteck: abgerundete Ecken 4">
              <a:extLst>
                <a:ext uri="{FF2B5EF4-FFF2-40B4-BE49-F238E27FC236}">
                  <a16:creationId xmlns:a16="http://schemas.microsoft.com/office/drawing/2014/main" id="{355E5771-72B8-9D6E-6692-6512E7119291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P</a:t>
              </a:r>
              <a:r>
                <a:rPr lang="en-US" sz="2000" kern="1200" dirty="0">
                  <a:solidFill>
                    <a:schemeClr val="tx1"/>
                  </a:solidFill>
                </a:rPr>
                <a:t>reprocessing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046243E-996D-6F0F-357B-854DF0A211AD}"/>
              </a:ext>
            </a:extLst>
          </p:cNvPr>
          <p:cNvGrpSpPr/>
          <p:nvPr/>
        </p:nvGrpSpPr>
        <p:grpSpPr>
          <a:xfrm>
            <a:off x="5364588" y="2016993"/>
            <a:ext cx="2016522" cy="1031596"/>
            <a:chOff x="0" y="0"/>
            <a:chExt cx="10861161" cy="712530"/>
          </a:xfrm>
          <a:solidFill>
            <a:srgbClr val="79ADC8"/>
          </a:solidFill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6811D432-8C70-21C0-BCAF-5457C4919C98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hteck: abgerundete Ecken 4">
              <a:extLst>
                <a:ext uri="{FF2B5EF4-FFF2-40B4-BE49-F238E27FC236}">
                  <a16:creationId xmlns:a16="http://schemas.microsoft.com/office/drawing/2014/main" id="{810EEBC8-450A-37C1-CDF5-700CF305EC91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/>
                  </a:solidFill>
                </a:rPr>
                <a:t>Model Training</a:t>
              </a:r>
              <a:br>
                <a:rPr lang="en-US" sz="2000" dirty="0">
                  <a:solidFill>
                    <a:schemeClr val="tx1"/>
                  </a:solidFill>
                </a:rPr>
              </a:br>
              <a:r>
                <a:rPr lang="en-US" sz="2000" dirty="0">
                  <a:solidFill>
                    <a:schemeClr val="tx1"/>
                  </a:solidFill>
                </a:rPr>
                <a:t>StyleGAN2</a:t>
              </a:r>
              <a:endParaRPr lang="en-US" sz="20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Grafik 6">
            <a:extLst>
              <a:ext uri="{FF2B5EF4-FFF2-40B4-BE49-F238E27FC236}">
                <a16:creationId xmlns:a16="http://schemas.microsoft.com/office/drawing/2014/main" id="{05CFC7A9-1583-542D-E67A-C0D75B32E2B7}"/>
              </a:ext>
            </a:extLst>
          </p:cNvPr>
          <p:cNvPicPr/>
          <p:nvPr/>
        </p:nvPicPr>
        <p:blipFill>
          <a:blip r:embed="rId2"/>
          <a:srcRect l="-9" t="550" r="11294" b="-550"/>
          <a:stretch/>
        </p:blipFill>
        <p:spPr>
          <a:xfrm>
            <a:off x="3197459" y="4482117"/>
            <a:ext cx="915906" cy="905978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" name="Inhaltsplatzhalter 4" descr="Ein Bild, das See, draußen, Wasser, Strand enthält.&#10;&#10;KI-generierte Inhalte können fehlerhaft sein.">
            <a:extLst>
              <a:ext uri="{FF2B5EF4-FFF2-40B4-BE49-F238E27FC236}">
                <a16:creationId xmlns:a16="http://schemas.microsoft.com/office/drawing/2014/main" id="{DAA1D508-62D1-3039-A1F0-B96E550C07A1}"/>
              </a:ext>
            </a:extLst>
          </p:cNvPr>
          <p:cNvPicPr/>
          <p:nvPr/>
        </p:nvPicPr>
        <p:blipFill>
          <a:blip r:embed="rId3"/>
          <a:srcRect l="-937" t="24700" b="59140"/>
          <a:stretch/>
        </p:blipFill>
        <p:spPr>
          <a:xfrm>
            <a:off x="687963" y="4482117"/>
            <a:ext cx="915906" cy="905978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ED3705B-84A0-F52B-2507-11D4F4736F75}"/>
              </a:ext>
            </a:extLst>
          </p:cNvPr>
          <p:cNvCxnSpPr>
            <a:cxnSpLocks/>
          </p:cNvCxnSpPr>
          <p:nvPr/>
        </p:nvCxnSpPr>
        <p:spPr>
          <a:xfrm flipV="1">
            <a:off x="4665947" y="2514644"/>
            <a:ext cx="610489" cy="1258361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1CAE3844-61D4-C2AF-0E67-977DDC1B555D}"/>
              </a:ext>
            </a:extLst>
          </p:cNvPr>
          <p:cNvSpPr txBox="1"/>
          <p:nvPr/>
        </p:nvSpPr>
        <p:spPr>
          <a:xfrm>
            <a:off x="4033857" y="2705527"/>
            <a:ext cx="134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0E41F98-6C86-7CA5-10F4-E1933F79B9AE}"/>
              </a:ext>
            </a:extLst>
          </p:cNvPr>
          <p:cNvCxnSpPr>
            <a:cxnSpLocks/>
          </p:cNvCxnSpPr>
          <p:nvPr/>
        </p:nvCxnSpPr>
        <p:spPr>
          <a:xfrm>
            <a:off x="4671735" y="4104116"/>
            <a:ext cx="604701" cy="1208145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04E1345-C067-7DF0-8A3B-6A25E4F70374}"/>
              </a:ext>
            </a:extLst>
          </p:cNvPr>
          <p:cNvGrpSpPr/>
          <p:nvPr/>
        </p:nvGrpSpPr>
        <p:grpSpPr>
          <a:xfrm>
            <a:off x="5383685" y="4935106"/>
            <a:ext cx="2003883" cy="754309"/>
            <a:chOff x="0" y="0"/>
            <a:chExt cx="10861161" cy="712530"/>
          </a:xfrm>
          <a:solidFill>
            <a:srgbClr val="79ADC8"/>
          </a:solidFill>
        </p:grpSpPr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D6F51B62-BDEA-75C6-14C5-26E466C4D39E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hteck: abgerundete Ecken 4">
              <a:extLst>
                <a:ext uri="{FF2B5EF4-FFF2-40B4-BE49-F238E27FC236}">
                  <a16:creationId xmlns:a16="http://schemas.microsoft.com/office/drawing/2014/main" id="{7CA3902E-5D9D-3E29-96D9-63FBCBBD5482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/>
                  </a:solidFill>
                </a:rPr>
                <a:t>Test Data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9156CB20-07F8-F2EB-BD43-9FCEAD09DAB6}"/>
              </a:ext>
            </a:extLst>
          </p:cNvPr>
          <p:cNvSpPr txBox="1"/>
          <p:nvPr/>
        </p:nvSpPr>
        <p:spPr>
          <a:xfrm>
            <a:off x="9205789" y="2189020"/>
            <a:ext cx="134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Data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27B434E7-635A-8CD8-BB74-C29FB25BE5B7}"/>
              </a:ext>
            </a:extLst>
          </p:cNvPr>
          <p:cNvCxnSpPr>
            <a:cxnSpLocks/>
          </p:cNvCxnSpPr>
          <p:nvPr/>
        </p:nvCxnSpPr>
        <p:spPr>
          <a:xfrm flipV="1">
            <a:off x="7428601" y="2512185"/>
            <a:ext cx="1518754" cy="1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943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29"/>
    </mc:Choice>
    <mc:Fallback>
      <p:transition spd="slow" advTm="7442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2EA23-5251-4977-10C1-E4AE3941F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>
            <a:extLst>
              <a:ext uri="{FF2B5EF4-FFF2-40B4-BE49-F238E27FC236}">
                <a16:creationId xmlns:a16="http://schemas.microsoft.com/office/drawing/2014/main" id="{A93F8870-5E16-82C2-915D-25E89325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Summary of Methods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06261B95-721F-957F-7A5A-7DC244AF17FE}"/>
              </a:ext>
            </a:extLst>
          </p:cNvPr>
          <p:cNvCxnSpPr>
            <a:cxnSpLocks/>
          </p:cNvCxnSpPr>
          <p:nvPr/>
        </p:nvCxnSpPr>
        <p:spPr>
          <a:xfrm>
            <a:off x="2189928" y="3935781"/>
            <a:ext cx="454949" cy="0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48D6A41-4303-16D9-68FC-92F7A2BFE2DB}"/>
              </a:ext>
            </a:extLst>
          </p:cNvPr>
          <p:cNvGrpSpPr/>
          <p:nvPr/>
        </p:nvGrpSpPr>
        <p:grpSpPr>
          <a:xfrm>
            <a:off x="2711616" y="3569890"/>
            <a:ext cx="1899497" cy="743339"/>
            <a:chOff x="0" y="0"/>
            <a:chExt cx="10861161" cy="712530"/>
          </a:xfrm>
          <a:solidFill>
            <a:srgbClr val="79ADC8"/>
          </a:solidFill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CF3F52E1-A2EB-69D0-0916-C9A481B9A6CA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hteck: abgerundete Ecken 4">
              <a:extLst>
                <a:ext uri="{FF2B5EF4-FFF2-40B4-BE49-F238E27FC236}">
                  <a16:creationId xmlns:a16="http://schemas.microsoft.com/office/drawing/2014/main" id="{3215937C-823D-6A1C-A6BD-A2709A8AD5D1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P</a:t>
              </a:r>
              <a:r>
                <a:rPr lang="en-US" sz="2000" kern="1200" dirty="0">
                  <a:solidFill>
                    <a:schemeClr val="tx1"/>
                  </a:solidFill>
                </a:rPr>
                <a:t>reprocessing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67295AC-3E60-AFF4-E88A-6C662C6D3587}"/>
              </a:ext>
            </a:extLst>
          </p:cNvPr>
          <p:cNvGrpSpPr/>
          <p:nvPr/>
        </p:nvGrpSpPr>
        <p:grpSpPr>
          <a:xfrm>
            <a:off x="5364588" y="2016993"/>
            <a:ext cx="2016522" cy="1031596"/>
            <a:chOff x="0" y="0"/>
            <a:chExt cx="10861161" cy="712530"/>
          </a:xfrm>
          <a:solidFill>
            <a:srgbClr val="79ADC8"/>
          </a:solidFill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781F6A32-0F3B-BCEE-E322-6E0D2A1F5BC5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hteck: abgerundete Ecken 4">
              <a:extLst>
                <a:ext uri="{FF2B5EF4-FFF2-40B4-BE49-F238E27FC236}">
                  <a16:creationId xmlns:a16="http://schemas.microsoft.com/office/drawing/2014/main" id="{B4C149A8-BFF4-CBB7-CEE1-A743A78085DE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/>
                  </a:solidFill>
                </a:rPr>
                <a:t>Model Training</a:t>
              </a:r>
              <a:br>
                <a:rPr lang="en-US" sz="2000" dirty="0">
                  <a:solidFill>
                    <a:schemeClr val="tx1"/>
                  </a:solidFill>
                </a:rPr>
              </a:br>
              <a:r>
                <a:rPr lang="en-US" sz="2000" dirty="0">
                  <a:solidFill>
                    <a:schemeClr val="tx1"/>
                  </a:solidFill>
                </a:rPr>
                <a:t>StyleGAN2</a:t>
              </a:r>
              <a:endParaRPr lang="en-US" sz="20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D227D06-AEF9-0BA7-3F6E-7A3E2244C8AF}"/>
              </a:ext>
            </a:extLst>
          </p:cNvPr>
          <p:cNvGrpSpPr/>
          <p:nvPr/>
        </p:nvGrpSpPr>
        <p:grpSpPr>
          <a:xfrm>
            <a:off x="8092342" y="3550057"/>
            <a:ext cx="1495753" cy="743339"/>
            <a:chOff x="0" y="0"/>
            <a:chExt cx="10861161" cy="712530"/>
          </a:xfrm>
          <a:solidFill>
            <a:srgbClr val="79ADC8"/>
          </a:solidFill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11D62A25-7500-B9A1-B6E1-6B125BA11997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hteck: abgerundete Ecken 4">
              <a:extLst>
                <a:ext uri="{FF2B5EF4-FFF2-40B4-BE49-F238E27FC236}">
                  <a16:creationId xmlns:a16="http://schemas.microsoft.com/office/drawing/2014/main" id="{DD296024-EBDD-85C8-2079-A973EF991A44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 err="1">
                  <a:solidFill>
                    <a:schemeClr val="tx1"/>
                  </a:solidFill>
                </a:rPr>
                <a:t>ViT</a:t>
              </a:r>
              <a:r>
                <a:rPr lang="en-US" sz="2000" kern="1200" dirty="0">
                  <a:solidFill>
                    <a:schemeClr val="tx1"/>
                  </a:solidFill>
                </a:rPr>
                <a:t>/ CNN</a:t>
              </a:r>
            </a:p>
          </p:txBody>
        </p:sp>
      </p:grpSp>
      <p:pic>
        <p:nvPicPr>
          <p:cNvPr id="29" name="Grafik 6">
            <a:extLst>
              <a:ext uri="{FF2B5EF4-FFF2-40B4-BE49-F238E27FC236}">
                <a16:creationId xmlns:a16="http://schemas.microsoft.com/office/drawing/2014/main" id="{B5385596-683F-5A73-E5D7-A2B80AACF56E}"/>
              </a:ext>
            </a:extLst>
          </p:cNvPr>
          <p:cNvPicPr/>
          <p:nvPr/>
        </p:nvPicPr>
        <p:blipFill>
          <a:blip r:embed="rId2"/>
          <a:srcRect l="-9" t="550" r="11294" b="-550"/>
          <a:stretch/>
        </p:blipFill>
        <p:spPr>
          <a:xfrm>
            <a:off x="3197459" y="4482117"/>
            <a:ext cx="915906" cy="905978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5E52A8D-F920-0FD9-DE92-EE3157702114}"/>
              </a:ext>
            </a:extLst>
          </p:cNvPr>
          <p:cNvCxnSpPr>
            <a:cxnSpLocks/>
          </p:cNvCxnSpPr>
          <p:nvPr/>
        </p:nvCxnSpPr>
        <p:spPr>
          <a:xfrm flipV="1">
            <a:off x="4665947" y="2514644"/>
            <a:ext cx="610489" cy="1258361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7F8088C-7DF3-F94F-4FAB-4661C9BA7296}"/>
              </a:ext>
            </a:extLst>
          </p:cNvPr>
          <p:cNvSpPr txBox="1"/>
          <p:nvPr/>
        </p:nvSpPr>
        <p:spPr>
          <a:xfrm>
            <a:off x="4033857" y="2705527"/>
            <a:ext cx="134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BDD4CD1-4C5D-D13C-E9DB-87780EB3DDA6}"/>
              </a:ext>
            </a:extLst>
          </p:cNvPr>
          <p:cNvCxnSpPr>
            <a:cxnSpLocks/>
          </p:cNvCxnSpPr>
          <p:nvPr/>
        </p:nvCxnSpPr>
        <p:spPr>
          <a:xfrm>
            <a:off x="4671735" y="4104116"/>
            <a:ext cx="604701" cy="1208145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A5FAC66-6E5D-8074-9F72-B5EE530E6791}"/>
              </a:ext>
            </a:extLst>
          </p:cNvPr>
          <p:cNvGrpSpPr/>
          <p:nvPr/>
        </p:nvGrpSpPr>
        <p:grpSpPr>
          <a:xfrm>
            <a:off x="5383685" y="4935106"/>
            <a:ext cx="2003883" cy="754309"/>
            <a:chOff x="0" y="0"/>
            <a:chExt cx="10861161" cy="712530"/>
          </a:xfrm>
          <a:solidFill>
            <a:srgbClr val="79ADC8"/>
          </a:solidFill>
        </p:grpSpPr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A59AF31D-02BA-29D0-5BB4-B8F91C6F71D2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hteck: abgerundete Ecken 4">
              <a:extLst>
                <a:ext uri="{FF2B5EF4-FFF2-40B4-BE49-F238E27FC236}">
                  <a16:creationId xmlns:a16="http://schemas.microsoft.com/office/drawing/2014/main" id="{756D0138-F314-4245-0DBB-F66342BCF0FC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/>
                  </a:solidFill>
                </a:rPr>
                <a:t>Test Data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4BC4D28C-3078-07BE-3C24-AE45B6A4AD82}"/>
              </a:ext>
            </a:extLst>
          </p:cNvPr>
          <p:cNvSpPr txBox="1"/>
          <p:nvPr/>
        </p:nvSpPr>
        <p:spPr>
          <a:xfrm>
            <a:off x="7730951" y="2647243"/>
            <a:ext cx="134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Data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028FCE1-AB09-6309-7FB5-24FD479FE312}"/>
              </a:ext>
            </a:extLst>
          </p:cNvPr>
          <p:cNvCxnSpPr>
            <a:cxnSpLocks/>
          </p:cNvCxnSpPr>
          <p:nvPr/>
        </p:nvCxnSpPr>
        <p:spPr>
          <a:xfrm flipV="1">
            <a:off x="7428601" y="4025754"/>
            <a:ext cx="610489" cy="1258361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0387AEC1-F200-037C-4B0D-04CCAD2988F9}"/>
              </a:ext>
            </a:extLst>
          </p:cNvPr>
          <p:cNvCxnSpPr>
            <a:cxnSpLocks/>
          </p:cNvCxnSpPr>
          <p:nvPr/>
        </p:nvCxnSpPr>
        <p:spPr>
          <a:xfrm>
            <a:off x="7428601" y="2512186"/>
            <a:ext cx="604701" cy="1208145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96B7C3F-F1C3-7A98-FB23-871CA44279F6}"/>
              </a:ext>
            </a:extLst>
          </p:cNvPr>
          <p:cNvGrpSpPr/>
          <p:nvPr/>
        </p:nvGrpSpPr>
        <p:grpSpPr>
          <a:xfrm>
            <a:off x="10284132" y="3550057"/>
            <a:ext cx="1722209" cy="743339"/>
            <a:chOff x="0" y="0"/>
            <a:chExt cx="10861161" cy="712530"/>
          </a:xfrm>
          <a:solidFill>
            <a:srgbClr val="79ADC8"/>
          </a:solidFill>
        </p:grpSpPr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0D302039-2BFB-44EA-C541-7BD453C99F01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Rechteck: abgerundete Ecken 4">
              <a:extLst>
                <a:ext uri="{FF2B5EF4-FFF2-40B4-BE49-F238E27FC236}">
                  <a16:creationId xmlns:a16="http://schemas.microsoft.com/office/drawing/2014/main" id="{BD15C9F2-FFAD-A91F-BD67-B7E9023CBE4C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/>
                  </a:solidFill>
                </a:rPr>
                <a:t>Feature embeddings</a:t>
              </a:r>
            </a:p>
          </p:txBody>
        </p:sp>
      </p:grp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CD414C58-A693-690A-323E-BBEB00F10C00}"/>
              </a:ext>
            </a:extLst>
          </p:cNvPr>
          <p:cNvCxnSpPr>
            <a:cxnSpLocks/>
          </p:cNvCxnSpPr>
          <p:nvPr/>
        </p:nvCxnSpPr>
        <p:spPr>
          <a:xfrm>
            <a:off x="9692074" y="3895505"/>
            <a:ext cx="454949" cy="0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6">
            <a:extLst>
              <a:ext uri="{FF2B5EF4-FFF2-40B4-BE49-F238E27FC236}">
                <a16:creationId xmlns:a16="http://schemas.microsoft.com/office/drawing/2014/main" id="{0C6046BA-3179-BF02-CFCE-C26818427105}"/>
              </a:ext>
            </a:extLst>
          </p:cNvPr>
          <p:cNvGrpSpPr/>
          <p:nvPr/>
        </p:nvGrpSpPr>
        <p:grpSpPr>
          <a:xfrm>
            <a:off x="167499" y="3569885"/>
            <a:ext cx="1969177" cy="743339"/>
            <a:chOff x="0" y="0"/>
            <a:chExt cx="10861161" cy="712530"/>
          </a:xfrm>
          <a:solidFill>
            <a:srgbClr val="79ADC8"/>
          </a:solidFill>
        </p:grpSpPr>
        <p:sp>
          <p:nvSpPr>
            <p:cNvPr id="3" name="Rechteck: abgerundete Ecken 17">
              <a:extLst>
                <a:ext uri="{FF2B5EF4-FFF2-40B4-BE49-F238E27FC236}">
                  <a16:creationId xmlns:a16="http://schemas.microsoft.com/office/drawing/2014/main" id="{2D73F3B9-B4A6-A7B9-B689-88B3B2D3A35C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" name="Rechteck: abgerundete Ecken 4">
              <a:extLst>
                <a:ext uri="{FF2B5EF4-FFF2-40B4-BE49-F238E27FC236}">
                  <a16:creationId xmlns:a16="http://schemas.microsoft.com/office/drawing/2014/main" id="{93CF9734-15A8-D02D-0D2A-E576CAB6D17C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kern="1200" dirty="0">
                  <a:solidFill>
                    <a:schemeClr val="tx1"/>
                  </a:solidFill>
                </a:rPr>
                <a:t>HiRISE images</a:t>
              </a:r>
            </a:p>
          </p:txBody>
        </p:sp>
      </p:grpSp>
      <p:pic>
        <p:nvPicPr>
          <p:cNvPr id="5" name="Inhaltsplatzhalter 4" descr="Ein Bild, das See, draußen, Wasser, Strand enthält.&#10;&#10;KI-generierte Inhalte können fehlerhaft sein.">
            <a:extLst>
              <a:ext uri="{FF2B5EF4-FFF2-40B4-BE49-F238E27FC236}">
                <a16:creationId xmlns:a16="http://schemas.microsoft.com/office/drawing/2014/main" id="{CEE8BAA9-1055-7E53-F3BB-B346CC79E732}"/>
              </a:ext>
            </a:extLst>
          </p:cNvPr>
          <p:cNvPicPr/>
          <p:nvPr/>
        </p:nvPicPr>
        <p:blipFill>
          <a:blip r:embed="rId3"/>
          <a:srcRect l="-937" t="24700" b="59140"/>
          <a:stretch/>
        </p:blipFill>
        <p:spPr>
          <a:xfrm>
            <a:off x="687963" y="4482117"/>
            <a:ext cx="915906" cy="905978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28254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681">
        <p159:morph option="byObject"/>
      </p:transition>
    </mc:Choice>
    <mc:Fallback>
      <p:transition spd="slow" advTm="1268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Feature extraction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113" name="Inhaltsplatzhalter 3"/>
          <p:cNvPicPr/>
          <p:nvPr/>
        </p:nvPicPr>
        <p:blipFill>
          <a:blip r:embed="rId3"/>
          <a:stretch/>
        </p:blipFill>
        <p:spPr>
          <a:xfrm>
            <a:off x="357120" y="1690560"/>
            <a:ext cx="6132960" cy="288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Grafik 4"/>
          <p:cNvPicPr/>
          <p:nvPr/>
        </p:nvPicPr>
        <p:blipFill>
          <a:blip r:embed="rId4"/>
          <a:srcRect r="30516"/>
          <a:stretch/>
        </p:blipFill>
        <p:spPr>
          <a:xfrm>
            <a:off x="6810480" y="1690560"/>
            <a:ext cx="4363287" cy="3243181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feld 5"/>
          <p:cNvSpPr/>
          <p:nvPr/>
        </p:nvSpPr>
        <p:spPr>
          <a:xfrm>
            <a:off x="357120" y="4800600"/>
            <a:ext cx="509544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Inceptionv3 (ImageNet: 1.2 M images 1000 classes)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feld 6"/>
          <p:cNvSpPr/>
          <p:nvPr/>
        </p:nvSpPr>
        <p:spPr>
          <a:xfrm>
            <a:off x="6810480" y="5167440"/>
            <a:ext cx="4068000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CLIP (400 M images text pairs, supervised)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DINOv2 (142 M images text pairs, self-supervised, Earth satellite Images)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86"/>
    </mc:Choice>
    <mc:Fallback>
      <p:transition spd="slow" advTm="5308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CFC35-02F5-E4F9-BCD0-AB21C894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>
            <a:extLst>
              <a:ext uri="{FF2B5EF4-FFF2-40B4-BE49-F238E27FC236}">
                <a16:creationId xmlns:a16="http://schemas.microsoft.com/office/drawing/2014/main" id="{C78FCBE8-1A25-E81A-73B9-A9E85F9C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Structure</a:t>
            </a:r>
          </a:p>
        </p:txBody>
      </p:sp>
      <p:graphicFrame>
        <p:nvGraphicFramePr>
          <p:cNvPr id="120" name="PlaceHolder 2">
            <a:extLst>
              <a:ext uri="{FF2B5EF4-FFF2-40B4-BE49-F238E27FC236}">
                <a16:creationId xmlns:a16="http://schemas.microsoft.com/office/drawing/2014/main" id="{5BEADB25-5BA4-5D0A-14BB-31556A49AFB0}"/>
              </a:ext>
            </a:extLst>
          </p:cNvPr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81474992"/>
              </p:ext>
            </p:extLst>
          </p:nvPr>
        </p:nvGraphicFramePr>
        <p:xfrm>
          <a:off x="838080" y="1825560"/>
          <a:ext cx="5257920" cy="4034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fik 8" descr="Ein Bild, das Grau, Stoff, Gelände enthält.&#10;&#10;KI-generierte Inhalte können fehlerhaft sein.">
            <a:extLst>
              <a:ext uri="{FF2B5EF4-FFF2-40B4-BE49-F238E27FC236}">
                <a16:creationId xmlns:a16="http://schemas.microsoft.com/office/drawing/2014/main" id="{000F262C-EC49-36F3-D754-D4AD35A0D6F9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9508480" y="3205236"/>
            <a:ext cx="1337710" cy="1276016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" name="Grafik 12" descr="Ein Bild, das Gelände, Stoff enthält.&#10;&#10;KI-generierte Inhalte können fehlerhaft sein.">
            <a:extLst>
              <a:ext uri="{FF2B5EF4-FFF2-40B4-BE49-F238E27FC236}">
                <a16:creationId xmlns:a16="http://schemas.microsoft.com/office/drawing/2014/main" id="{E7194D90-8507-150C-7F0F-23C72EB0A29E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930356" y="3204333"/>
            <a:ext cx="1338658" cy="12769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789205F-BC24-2A04-AF05-B5F188576E8D}"/>
              </a:ext>
            </a:extLst>
          </p:cNvPr>
          <p:cNvCxnSpPr/>
          <p:nvPr/>
        </p:nvCxnSpPr>
        <p:spPr>
          <a:xfrm>
            <a:off x="8586952" y="3842793"/>
            <a:ext cx="540000" cy="0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Ein Bild, das Entwurf, Zeichnung, Kinderkunst, Farm enthält.&#10;&#10;KI-generierte Inhalte können fehlerhaft sein.">
            <a:extLst>
              <a:ext uri="{FF2B5EF4-FFF2-40B4-BE49-F238E27FC236}">
                <a16:creationId xmlns:a16="http://schemas.microsoft.com/office/drawing/2014/main" id="{E9374F05-F0B0-6C3C-63CC-E34FC2BBF9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8" t="65845" b="-1"/>
          <a:stretch/>
        </p:blipFill>
        <p:spPr>
          <a:xfrm>
            <a:off x="9371818" y="1997921"/>
            <a:ext cx="1626768" cy="713746"/>
          </a:xfrm>
          <a:prstGeom prst="rect">
            <a:avLst/>
          </a:prstGeom>
        </p:spPr>
      </p:pic>
      <p:pic>
        <p:nvPicPr>
          <p:cNvPr id="11" name="Grafik 10" descr="Ein Bild, das Entwurf, Zeichnung, Kinderkunst, Farm enthält.&#10;&#10;KI-generierte Inhalte können fehlerhaft sein.">
            <a:extLst>
              <a:ext uri="{FF2B5EF4-FFF2-40B4-BE49-F238E27FC236}">
                <a16:creationId xmlns:a16="http://schemas.microsoft.com/office/drawing/2014/main" id="{E688579D-F88B-5377-6660-21EFBC474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9" t="66135" r="60541" b="-3407"/>
          <a:stretch/>
        </p:blipFill>
        <p:spPr>
          <a:xfrm>
            <a:off x="6822625" y="1997921"/>
            <a:ext cx="1554120" cy="7918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030A90-3B9C-D965-D5F8-E01FE3F4A98C}"/>
              </a:ext>
            </a:extLst>
          </p:cNvPr>
          <p:cNvCxnSpPr/>
          <p:nvPr/>
        </p:nvCxnSpPr>
        <p:spPr>
          <a:xfrm>
            <a:off x="8586952" y="2401573"/>
            <a:ext cx="540000" cy="0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FE5CC5B6-4268-DDE0-C729-F5EE029E61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45767" y="5123763"/>
            <a:ext cx="4707553" cy="4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47"/>
    </mc:Choice>
    <mc:Fallback>
      <p:transition spd="slow" advTm="568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1">
            <a:extLst>
              <a:ext uri="{FF2B5EF4-FFF2-40B4-BE49-F238E27FC236}">
                <a16:creationId xmlns:a16="http://schemas.microsoft.com/office/drawing/2014/main" id="{6E2035FB-F41E-EAA4-85DE-36FD8B7BD9B7}"/>
              </a:ext>
            </a:extLst>
          </p:cNvPr>
          <p:cNvSpPr/>
          <p:nvPr/>
        </p:nvSpPr>
        <p:spPr>
          <a:xfrm>
            <a:off x="838080" y="1825560"/>
            <a:ext cx="4250114" cy="984174"/>
          </a:xfrm>
          <a:prstGeom prst="roundRect">
            <a:avLst/>
          </a:prstGeom>
          <a:solidFill>
            <a:srgbClr val="79ADC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sz="2800" dirty="0">
                <a:solidFill>
                  <a:schemeClr val="dk1"/>
                </a:solidFill>
              </a:rPr>
              <a:t>Pairwise image similarity metrics</a:t>
            </a:r>
          </a:p>
          <a:p>
            <a:endParaRPr lang="en-US" dirty="0"/>
          </a:p>
        </p:txBody>
      </p: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Evaluation metrics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990680" cy="316922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US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US" sz="2800" dirty="0">
              <a:solidFill>
                <a:schemeClr val="dk1"/>
              </a:solidFill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PSNR (pixel-based)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MS-SSIM (pixel-based)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LPIPS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DREAM-SIM</a:t>
            </a:r>
          </a:p>
        </p:txBody>
      </p:sp>
      <p:sp>
        <p:nvSpPr>
          <p:cNvPr id="119" name="Inhaltsplatzhalter 2"/>
          <p:cNvSpPr/>
          <p:nvPr/>
        </p:nvSpPr>
        <p:spPr>
          <a:xfrm>
            <a:off x="6143760" y="1825560"/>
            <a:ext cx="4990680" cy="435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US" sz="2800" dirty="0">
              <a:solidFill>
                <a:schemeClr val="dk1"/>
              </a:solidFill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US" sz="2800" dirty="0">
              <a:solidFill>
                <a:schemeClr val="dk1"/>
              </a:solidFill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dirty="0">
                <a:solidFill>
                  <a:schemeClr val="dk1"/>
                </a:solidFill>
                <a:latin typeface="Aptos"/>
              </a:rPr>
              <a:t>ISC</a:t>
            </a:r>
            <a:endParaRPr lang="en-US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FID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KID(poly), KID(</a:t>
            </a:r>
            <a:r>
              <a:rPr lang="en-US" sz="2800" b="0" u="none" strike="noStrike" dirty="0" err="1">
                <a:solidFill>
                  <a:schemeClr val="dk1"/>
                </a:solidFill>
                <a:effectLst/>
                <a:uFillTx/>
                <a:latin typeface="Aptos"/>
              </a:rPr>
              <a:t>rbf</a:t>
            </a: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)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CMMD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Precision and Recall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PPL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C7CA539-4B4F-237C-E3F5-AA75C4EC390B}"/>
              </a:ext>
            </a:extLst>
          </p:cNvPr>
          <p:cNvGrpSpPr/>
          <p:nvPr/>
        </p:nvGrpSpPr>
        <p:grpSpPr>
          <a:xfrm>
            <a:off x="6143760" y="1825559"/>
            <a:ext cx="4386588" cy="984173"/>
            <a:chOff x="0" y="0"/>
            <a:chExt cx="10861161" cy="712530"/>
          </a:xfrm>
          <a:solidFill>
            <a:srgbClr val="79ADC8"/>
          </a:solidFill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86D40F63-1D79-81EC-B3CD-8D0422C7E1BD}"/>
                </a:ext>
              </a:extLst>
            </p:cNvPr>
            <p:cNvSpPr/>
            <p:nvPr/>
          </p:nvSpPr>
          <p:spPr>
            <a:xfrm>
              <a:off x="0" y="0"/>
              <a:ext cx="10793088" cy="71253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hteck: abgerundete Ecken 4">
              <a:extLst>
                <a:ext uri="{FF2B5EF4-FFF2-40B4-BE49-F238E27FC236}">
                  <a16:creationId xmlns:a16="http://schemas.microsoft.com/office/drawing/2014/main" id="{FB33CAE9-F9D6-CC17-3EA7-7733EB9412D7}"/>
                </a:ext>
              </a:extLst>
            </p:cNvPr>
            <p:cNvSpPr txBox="1"/>
            <p:nvPr/>
          </p:nvSpPr>
          <p:spPr>
            <a:xfrm>
              <a:off x="102856" y="127837"/>
              <a:ext cx="10758305" cy="52342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lvl="0"/>
              <a:r>
                <a:rPr lang="en-US" sz="2800" b="0" dirty="0">
                  <a:solidFill>
                    <a:schemeClr val="tx1"/>
                  </a:solidFill>
                </a:rPr>
                <a:t>Distribution based metrics</a:t>
              </a:r>
              <a:endParaRPr lang="en-US" sz="28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13"/>
    </mc:Choice>
    <mc:Fallback>
      <p:transition spd="slow" advTm="2981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ptos Display"/>
              </a:rPr>
              <a:t>Stylegan2-ada-pytorch</a:t>
            </a:r>
            <a:endParaRPr lang="en-US" sz="4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121" name="Grafik 120"/>
          <p:cNvPicPr/>
          <p:nvPr/>
        </p:nvPicPr>
        <p:blipFill>
          <a:blip r:embed="rId3"/>
          <a:srcRect r="76273"/>
          <a:stretch>
            <a:fillRect/>
          </a:stretch>
        </p:blipFill>
        <p:spPr>
          <a:xfrm>
            <a:off x="2252388" y="1929834"/>
            <a:ext cx="2736346" cy="41126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" name="Grafik 120">
            <a:extLst>
              <a:ext uri="{FF2B5EF4-FFF2-40B4-BE49-F238E27FC236}">
                <a16:creationId xmlns:a16="http://schemas.microsoft.com/office/drawing/2014/main" id="{DF370D02-CD23-6A58-E51F-66D578BECC7C}"/>
              </a:ext>
            </a:extLst>
          </p:cNvPr>
          <p:cNvPicPr/>
          <p:nvPr/>
        </p:nvPicPr>
        <p:blipFill>
          <a:blip r:embed="rId3"/>
          <a:srcRect l="56576"/>
          <a:stretch>
            <a:fillRect/>
          </a:stretch>
        </p:blipFill>
        <p:spPr>
          <a:xfrm>
            <a:off x="4988734" y="1929834"/>
            <a:ext cx="5007881" cy="41126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63"/>
    </mc:Choice>
    <mc:Fallback>
      <p:transition spd="slow" advTm="47563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</a:majorFont>
      <a:minorFont>
        <a:latin typeface="Aptos" panose="0211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21871</TotalTime>
  <Words>564</Words>
  <Application>Microsoft Macintosh PowerPoint</Application>
  <PresentationFormat>Widescreen</PresentationFormat>
  <Paragraphs>112</Paragraphs>
  <Slides>27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Symbol</vt:lpstr>
      <vt:lpstr>Times New Roman</vt:lpstr>
      <vt:lpstr>Wingdings</vt:lpstr>
      <vt:lpstr>Office</vt:lpstr>
      <vt:lpstr>Assessing Synthetic Data Quality and Model Generalization for Planetary Imagery</vt:lpstr>
      <vt:lpstr>PowerPoint Presentation</vt:lpstr>
      <vt:lpstr>Outline</vt:lpstr>
      <vt:lpstr>Summary of Methods</vt:lpstr>
      <vt:lpstr>Summary of Methods</vt:lpstr>
      <vt:lpstr>Feature extraction</vt:lpstr>
      <vt:lpstr>Structure</vt:lpstr>
      <vt:lpstr>Evaluation metrics</vt:lpstr>
      <vt:lpstr>Stylegan2-ada-pytorch</vt:lpstr>
      <vt:lpstr>PowerPoint Presentation</vt:lpstr>
      <vt:lpstr>PowerPoint Presentation</vt:lpstr>
      <vt:lpstr>PowerPoint Presentation</vt:lpstr>
      <vt:lpstr>DreamSIM:</vt:lpstr>
      <vt:lpstr>DreamSIM:</vt:lpstr>
      <vt:lpstr>DreamSIM: Random matches</vt:lpstr>
      <vt:lpstr>Nearest neighbor paring on Test Data </vt:lpstr>
      <vt:lpstr>Nearest neighbor paring</vt:lpstr>
      <vt:lpstr>PowerPoint Presentation</vt:lpstr>
      <vt:lpstr>Entropy Bias:</vt:lpstr>
      <vt:lpstr>Entropy Bias:</vt:lpstr>
      <vt:lpstr>Entropy Bias:</vt:lpstr>
      <vt:lpstr>Entropy Bias:</vt:lpstr>
      <vt:lpstr>Pearson Correlation between Metrics &amp; Entropy</vt:lpstr>
      <vt:lpstr>Conclusion</vt:lpstr>
      <vt:lpstr>Outlook and open questions</vt:lpstr>
      <vt:lpstr>Outlook and open questions</vt:lpstr>
      <vt:lpstr>Thank you for listening!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Salditt, Clara</dc:creator>
  <dc:description/>
  <cp:lastModifiedBy>Salditt, Clara</cp:lastModifiedBy>
  <cp:revision>13</cp:revision>
  <dcterms:created xsi:type="dcterms:W3CDTF">2025-05-21T08:52:06Z</dcterms:created>
  <dcterms:modified xsi:type="dcterms:W3CDTF">2025-10-25T07:04:11Z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8</vt:i4>
  </property>
  <property fmtid="{D5CDD505-2E9C-101B-9397-08002B2CF9AE}" pid="3" name="Notes">
    <vt:i4>5</vt:i4>
  </property>
  <property fmtid="{D5CDD505-2E9C-101B-9397-08002B2CF9AE}" pid="4" name="PresentationFormat">
    <vt:lpwstr>Breitbild</vt:lpwstr>
  </property>
  <property fmtid="{D5CDD505-2E9C-101B-9397-08002B2CF9AE}" pid="5" name="Slides">
    <vt:i4>39</vt:i4>
  </property>
</Properties>
</file>